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50" r:id="rId2"/>
    <p:sldMasterId id="2147483662" r:id="rId3"/>
  </p:sldMasterIdLst>
  <p:notesMasterIdLst>
    <p:notesMasterId r:id="rId41"/>
  </p:notesMasterIdLst>
  <p:sldIdLst>
    <p:sldId id="256" r:id="rId4"/>
    <p:sldId id="257" r:id="rId5"/>
    <p:sldId id="258" r:id="rId6"/>
    <p:sldId id="260" r:id="rId7"/>
    <p:sldId id="261" r:id="rId8"/>
    <p:sldId id="294" r:id="rId9"/>
    <p:sldId id="297" r:id="rId10"/>
    <p:sldId id="298" r:id="rId11"/>
    <p:sldId id="266" r:id="rId12"/>
    <p:sldId id="299" r:id="rId13"/>
    <p:sldId id="300" r:id="rId14"/>
    <p:sldId id="259" r:id="rId15"/>
    <p:sldId id="301" r:id="rId16"/>
    <p:sldId id="302" r:id="rId17"/>
    <p:sldId id="262" r:id="rId18"/>
    <p:sldId id="263" r:id="rId19"/>
    <p:sldId id="264" r:id="rId20"/>
    <p:sldId id="265" r:id="rId21"/>
    <p:sldId id="303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5" r:id="rId31"/>
    <p:sldId id="276" r:id="rId32"/>
    <p:sldId id="277" r:id="rId33"/>
    <p:sldId id="278" r:id="rId34"/>
    <p:sldId id="279" r:id="rId35"/>
    <p:sldId id="280" r:id="rId36"/>
    <p:sldId id="281" r:id="rId37"/>
    <p:sldId id="282" r:id="rId38"/>
    <p:sldId id="283" r:id="rId39"/>
    <p:sldId id="320" r:id="rId4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48" roundtripDataSignature="AMtx7mg0F9vOkzZiKj6RhKB1rzfAGkhIJ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20FBA6A-580E-4AD2-8B5E-93F71F218EC8}">
  <a:tblStyle styleId="{B20FBA6A-580E-4AD2-8B5E-93F71F218EC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06799F8-075E-4A3A-A7F6-7FBC6576F1A4}" styleName="테마 스타일 2 - 강조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9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8" Type="http://customschemas.google.com/relationships/presentationmetadata" Target="meta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E3A4F8-4876-2C4E-AB61-16374B3393D0}" type="doc">
      <dgm:prSet loTypeId="urn:microsoft.com/office/officeart/2005/8/layout/venn1" loCatId="" qsTypeId="urn:microsoft.com/office/officeart/2005/8/quickstyle/simple1" qsCatId="simple" csTypeId="urn:microsoft.com/office/officeart/2005/8/colors/accent1_2" csCatId="accent1" phldr="1"/>
      <dgm:spPr/>
    </dgm:pt>
    <dgm:pt modelId="{7553034B-70E5-314C-A7AE-79668A59568B}">
      <dgm:prSet phldrT="[텍스트]" phldr="1"/>
      <dgm:spPr>
        <a:solidFill>
          <a:srgbClr val="FF0000">
            <a:alpha val="30000"/>
          </a:srgbClr>
        </a:solidFill>
      </dgm:spPr>
      <dgm:t>
        <a:bodyPr/>
        <a:lstStyle/>
        <a:p>
          <a:pPr latinLnBrk="1"/>
          <a:endParaRPr lang="ko-KR" altLang="en-US" dirty="0"/>
        </a:p>
      </dgm:t>
    </dgm:pt>
    <dgm:pt modelId="{074B1702-C425-1F46-BEDE-D30A95BE6A0E}" type="parTrans" cxnId="{D51622BF-826A-394F-8BBC-338FE3A76276}">
      <dgm:prSet/>
      <dgm:spPr/>
      <dgm:t>
        <a:bodyPr/>
        <a:lstStyle/>
        <a:p>
          <a:pPr latinLnBrk="1"/>
          <a:endParaRPr lang="ko-KR" altLang="en-US"/>
        </a:p>
      </dgm:t>
    </dgm:pt>
    <dgm:pt modelId="{6A5E9AC4-2CA6-5A49-A084-F0AD4F834855}" type="sibTrans" cxnId="{D51622BF-826A-394F-8BBC-338FE3A76276}">
      <dgm:prSet/>
      <dgm:spPr/>
      <dgm:t>
        <a:bodyPr/>
        <a:lstStyle/>
        <a:p>
          <a:pPr latinLnBrk="1"/>
          <a:endParaRPr lang="ko-KR" altLang="en-US"/>
        </a:p>
      </dgm:t>
    </dgm:pt>
    <dgm:pt modelId="{E39D59AF-82F9-1E4B-9586-36A7C39A1200}">
      <dgm:prSet phldrT="[텍스트]" phldr="1"/>
      <dgm:spPr>
        <a:solidFill>
          <a:srgbClr val="00B050">
            <a:alpha val="30000"/>
          </a:srgbClr>
        </a:solidFill>
      </dgm:spPr>
      <dgm:t>
        <a:bodyPr/>
        <a:lstStyle/>
        <a:p>
          <a:pPr latinLnBrk="1"/>
          <a:endParaRPr lang="ko-KR" altLang="en-US"/>
        </a:p>
      </dgm:t>
    </dgm:pt>
    <dgm:pt modelId="{927F5D18-4DDA-BC45-90E8-FF289A0329C5}" type="parTrans" cxnId="{91B14384-BD88-1E42-9C68-CF4BAD4C69B4}">
      <dgm:prSet/>
      <dgm:spPr/>
      <dgm:t>
        <a:bodyPr/>
        <a:lstStyle/>
        <a:p>
          <a:pPr latinLnBrk="1"/>
          <a:endParaRPr lang="ko-KR" altLang="en-US"/>
        </a:p>
      </dgm:t>
    </dgm:pt>
    <dgm:pt modelId="{74852723-DAA4-0745-AF2F-F38ACA52080F}" type="sibTrans" cxnId="{91B14384-BD88-1E42-9C68-CF4BAD4C69B4}">
      <dgm:prSet/>
      <dgm:spPr/>
      <dgm:t>
        <a:bodyPr/>
        <a:lstStyle/>
        <a:p>
          <a:pPr latinLnBrk="1"/>
          <a:endParaRPr lang="ko-KR" altLang="en-US"/>
        </a:p>
      </dgm:t>
    </dgm:pt>
    <dgm:pt modelId="{9FF3206E-08D4-1345-A0CA-7C7DF56C356D}">
      <dgm:prSet phldrT="[텍스트]" phldr="1"/>
      <dgm:spPr>
        <a:solidFill>
          <a:srgbClr val="0070C0">
            <a:alpha val="30000"/>
          </a:srgbClr>
        </a:solidFill>
      </dgm:spPr>
      <dgm:t>
        <a:bodyPr/>
        <a:lstStyle/>
        <a:p>
          <a:pPr latinLnBrk="1"/>
          <a:endParaRPr lang="ko-KR" altLang="en-US" dirty="0"/>
        </a:p>
      </dgm:t>
    </dgm:pt>
    <dgm:pt modelId="{C4ECEBE5-1EEE-CD46-B5BC-ED6F1CBB5241}" type="parTrans" cxnId="{E20A7367-9BD1-C54E-909D-735A739C5838}">
      <dgm:prSet/>
      <dgm:spPr/>
      <dgm:t>
        <a:bodyPr/>
        <a:lstStyle/>
        <a:p>
          <a:pPr latinLnBrk="1"/>
          <a:endParaRPr lang="ko-KR" altLang="en-US"/>
        </a:p>
      </dgm:t>
    </dgm:pt>
    <dgm:pt modelId="{5CB40759-2A86-834D-8FE7-8766D5D1E829}" type="sibTrans" cxnId="{E20A7367-9BD1-C54E-909D-735A739C5838}">
      <dgm:prSet/>
      <dgm:spPr/>
      <dgm:t>
        <a:bodyPr/>
        <a:lstStyle/>
        <a:p>
          <a:pPr latinLnBrk="1"/>
          <a:endParaRPr lang="ko-KR" altLang="en-US"/>
        </a:p>
      </dgm:t>
    </dgm:pt>
    <dgm:pt modelId="{2C3A7D72-DE4D-5343-B94E-248D7A1274D2}" type="pres">
      <dgm:prSet presAssocID="{73E3A4F8-4876-2C4E-AB61-16374B3393D0}" presName="compositeShape" presStyleCnt="0">
        <dgm:presLayoutVars>
          <dgm:chMax val="7"/>
          <dgm:dir/>
          <dgm:resizeHandles val="exact"/>
        </dgm:presLayoutVars>
      </dgm:prSet>
      <dgm:spPr/>
    </dgm:pt>
    <dgm:pt modelId="{D269E2BE-55EF-064F-B1A9-705FABF0541B}" type="pres">
      <dgm:prSet presAssocID="{7553034B-70E5-314C-A7AE-79668A59568B}" presName="circ1" presStyleLbl="vennNode1" presStyleIdx="0" presStyleCnt="3"/>
      <dgm:spPr/>
    </dgm:pt>
    <dgm:pt modelId="{EED18CD3-BB08-F94C-827F-91AC1B46EF8D}" type="pres">
      <dgm:prSet presAssocID="{7553034B-70E5-314C-A7AE-79668A59568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C8B3C9B4-A5DD-7147-91C4-BA1CB0F7AD2D}" type="pres">
      <dgm:prSet presAssocID="{E39D59AF-82F9-1E4B-9586-36A7C39A1200}" presName="circ2" presStyleLbl="vennNode1" presStyleIdx="1" presStyleCnt="3"/>
      <dgm:spPr/>
    </dgm:pt>
    <dgm:pt modelId="{280579F3-B24F-934C-B3CA-AC7C5242EF58}" type="pres">
      <dgm:prSet presAssocID="{E39D59AF-82F9-1E4B-9586-36A7C39A120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2A268E5E-142B-CD4E-95D8-3C37A2D514C6}" type="pres">
      <dgm:prSet presAssocID="{9FF3206E-08D4-1345-A0CA-7C7DF56C356D}" presName="circ3" presStyleLbl="vennNode1" presStyleIdx="2" presStyleCnt="3"/>
      <dgm:spPr/>
    </dgm:pt>
    <dgm:pt modelId="{D5BD18C1-5B2A-E040-9890-F9E157749CAE}" type="pres">
      <dgm:prSet presAssocID="{9FF3206E-08D4-1345-A0CA-7C7DF56C356D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4F841C03-CD20-2A41-82FA-DEF50A725446}" type="presOf" srcId="{9FF3206E-08D4-1345-A0CA-7C7DF56C356D}" destId="{D5BD18C1-5B2A-E040-9890-F9E157749CAE}" srcOrd="1" destOrd="0" presId="urn:microsoft.com/office/officeart/2005/8/layout/venn1"/>
    <dgm:cxn modelId="{3240CD30-62C1-7F4D-B4C7-B6214CDF0460}" type="presOf" srcId="{E39D59AF-82F9-1E4B-9586-36A7C39A1200}" destId="{C8B3C9B4-A5DD-7147-91C4-BA1CB0F7AD2D}" srcOrd="0" destOrd="0" presId="urn:microsoft.com/office/officeart/2005/8/layout/venn1"/>
    <dgm:cxn modelId="{E20A7367-9BD1-C54E-909D-735A739C5838}" srcId="{73E3A4F8-4876-2C4E-AB61-16374B3393D0}" destId="{9FF3206E-08D4-1345-A0CA-7C7DF56C356D}" srcOrd="2" destOrd="0" parTransId="{C4ECEBE5-1EEE-CD46-B5BC-ED6F1CBB5241}" sibTransId="{5CB40759-2A86-834D-8FE7-8766D5D1E829}"/>
    <dgm:cxn modelId="{5AE26C6A-7BF5-CB41-BDDF-7C3B228D8991}" type="presOf" srcId="{7553034B-70E5-314C-A7AE-79668A59568B}" destId="{EED18CD3-BB08-F94C-827F-91AC1B46EF8D}" srcOrd="1" destOrd="0" presId="urn:microsoft.com/office/officeart/2005/8/layout/venn1"/>
    <dgm:cxn modelId="{08757F6B-D53C-DC42-89F8-3CB6DF3F113E}" type="presOf" srcId="{7553034B-70E5-314C-A7AE-79668A59568B}" destId="{D269E2BE-55EF-064F-B1A9-705FABF0541B}" srcOrd="0" destOrd="0" presId="urn:microsoft.com/office/officeart/2005/8/layout/venn1"/>
    <dgm:cxn modelId="{91B14384-BD88-1E42-9C68-CF4BAD4C69B4}" srcId="{73E3A4F8-4876-2C4E-AB61-16374B3393D0}" destId="{E39D59AF-82F9-1E4B-9586-36A7C39A1200}" srcOrd="1" destOrd="0" parTransId="{927F5D18-4DDA-BC45-90E8-FF289A0329C5}" sibTransId="{74852723-DAA4-0745-AF2F-F38ACA52080F}"/>
    <dgm:cxn modelId="{00E5BBA0-D49B-3E44-8411-E10F893A8139}" type="presOf" srcId="{73E3A4F8-4876-2C4E-AB61-16374B3393D0}" destId="{2C3A7D72-DE4D-5343-B94E-248D7A1274D2}" srcOrd="0" destOrd="0" presId="urn:microsoft.com/office/officeart/2005/8/layout/venn1"/>
    <dgm:cxn modelId="{5F0428B7-5AAC-BB4B-84A7-EFAA48B33826}" type="presOf" srcId="{9FF3206E-08D4-1345-A0CA-7C7DF56C356D}" destId="{2A268E5E-142B-CD4E-95D8-3C37A2D514C6}" srcOrd="0" destOrd="0" presId="urn:microsoft.com/office/officeart/2005/8/layout/venn1"/>
    <dgm:cxn modelId="{D51622BF-826A-394F-8BBC-338FE3A76276}" srcId="{73E3A4F8-4876-2C4E-AB61-16374B3393D0}" destId="{7553034B-70E5-314C-A7AE-79668A59568B}" srcOrd="0" destOrd="0" parTransId="{074B1702-C425-1F46-BEDE-D30A95BE6A0E}" sibTransId="{6A5E9AC4-2CA6-5A49-A084-F0AD4F834855}"/>
    <dgm:cxn modelId="{7A23CCE4-71E6-914D-9A15-6BB9D8AE066D}" type="presOf" srcId="{E39D59AF-82F9-1E4B-9586-36A7C39A1200}" destId="{280579F3-B24F-934C-B3CA-AC7C5242EF58}" srcOrd="1" destOrd="0" presId="urn:microsoft.com/office/officeart/2005/8/layout/venn1"/>
    <dgm:cxn modelId="{74CD0731-2E56-E640-BAC8-42F7CEA5E4D4}" type="presParOf" srcId="{2C3A7D72-DE4D-5343-B94E-248D7A1274D2}" destId="{D269E2BE-55EF-064F-B1A9-705FABF0541B}" srcOrd="0" destOrd="0" presId="urn:microsoft.com/office/officeart/2005/8/layout/venn1"/>
    <dgm:cxn modelId="{5C370EA7-E8CA-BC45-98B1-52C85799D86B}" type="presParOf" srcId="{2C3A7D72-DE4D-5343-B94E-248D7A1274D2}" destId="{EED18CD3-BB08-F94C-827F-91AC1B46EF8D}" srcOrd="1" destOrd="0" presId="urn:microsoft.com/office/officeart/2005/8/layout/venn1"/>
    <dgm:cxn modelId="{AFA2FAB4-B57E-7748-A2F9-ADAC63C2D5CA}" type="presParOf" srcId="{2C3A7D72-DE4D-5343-B94E-248D7A1274D2}" destId="{C8B3C9B4-A5DD-7147-91C4-BA1CB0F7AD2D}" srcOrd="2" destOrd="0" presId="urn:microsoft.com/office/officeart/2005/8/layout/venn1"/>
    <dgm:cxn modelId="{6DA4E7E0-C601-C843-B46C-264D34E17BC6}" type="presParOf" srcId="{2C3A7D72-DE4D-5343-B94E-248D7A1274D2}" destId="{280579F3-B24F-934C-B3CA-AC7C5242EF58}" srcOrd="3" destOrd="0" presId="urn:microsoft.com/office/officeart/2005/8/layout/venn1"/>
    <dgm:cxn modelId="{82F8614C-806D-0346-BC8B-8FC4E34C99A2}" type="presParOf" srcId="{2C3A7D72-DE4D-5343-B94E-248D7A1274D2}" destId="{2A268E5E-142B-CD4E-95D8-3C37A2D514C6}" srcOrd="4" destOrd="0" presId="urn:microsoft.com/office/officeart/2005/8/layout/venn1"/>
    <dgm:cxn modelId="{B37D6DC9-2C94-C74A-8547-7369EC2670DB}" type="presParOf" srcId="{2C3A7D72-DE4D-5343-B94E-248D7A1274D2}" destId="{D5BD18C1-5B2A-E040-9890-F9E157749CAE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69E2BE-55EF-064F-B1A9-705FABF0541B}">
      <dsp:nvSpPr>
        <dsp:cNvPr id="0" name=""/>
        <dsp:cNvSpPr/>
      </dsp:nvSpPr>
      <dsp:spPr>
        <a:xfrm>
          <a:off x="3136971" y="77973"/>
          <a:ext cx="3742749" cy="3742749"/>
        </a:xfrm>
        <a:prstGeom prst="ellipse">
          <a:avLst/>
        </a:prstGeom>
        <a:solidFill>
          <a:srgbClr val="FF0000">
            <a:alpha val="3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889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6500" kern="1200" dirty="0"/>
        </a:p>
      </dsp:txBody>
      <dsp:txXfrm>
        <a:off x="3636004" y="732955"/>
        <a:ext cx="2744683" cy="1684237"/>
      </dsp:txXfrm>
    </dsp:sp>
    <dsp:sp modelId="{C8B3C9B4-A5DD-7147-91C4-BA1CB0F7AD2D}">
      <dsp:nvSpPr>
        <dsp:cNvPr id="0" name=""/>
        <dsp:cNvSpPr/>
      </dsp:nvSpPr>
      <dsp:spPr>
        <a:xfrm>
          <a:off x="4487480" y="2417192"/>
          <a:ext cx="3742749" cy="3742749"/>
        </a:xfrm>
        <a:prstGeom prst="ellipse">
          <a:avLst/>
        </a:prstGeom>
        <a:solidFill>
          <a:srgbClr val="00B050">
            <a:alpha val="3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355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5300" kern="1200"/>
        </a:p>
      </dsp:txBody>
      <dsp:txXfrm>
        <a:off x="5632138" y="3384069"/>
        <a:ext cx="2245649" cy="2058512"/>
      </dsp:txXfrm>
    </dsp:sp>
    <dsp:sp modelId="{2A268E5E-142B-CD4E-95D8-3C37A2D514C6}">
      <dsp:nvSpPr>
        <dsp:cNvPr id="0" name=""/>
        <dsp:cNvSpPr/>
      </dsp:nvSpPr>
      <dsp:spPr>
        <a:xfrm>
          <a:off x="1786462" y="2417192"/>
          <a:ext cx="3742749" cy="3742749"/>
        </a:xfrm>
        <a:prstGeom prst="ellipse">
          <a:avLst/>
        </a:prstGeom>
        <a:solidFill>
          <a:srgbClr val="0070C0">
            <a:alpha val="3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355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5300" kern="1200" dirty="0"/>
        </a:p>
      </dsp:txBody>
      <dsp:txXfrm>
        <a:off x="2138905" y="3384069"/>
        <a:ext cx="2245649" cy="20585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Calibri" panose="020F0502020204030204" pitchFamily="34" charset="0"/>
        <a:ea typeface="Calibri" panose="020F0502020204030204" pitchFamily="34" charset="0"/>
        <a:cs typeface="Calibri" panose="020F0502020204030204" pitchFamily="34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79483cec9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g79483cec9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4" name="Google Shape;41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Google Shape;45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9" name="Google Shape;549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" name="Google Shape;560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g7946c41661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5" name="Google Shape;575;g7946c41661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7" name="Google Shape;587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0" name="Google Shape;620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4" name="Google Shape;634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7946c41661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4" name="Google Shape;644;g7946c41661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79483cec93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g79483cec93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58591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79483cec93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g79483cec93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614445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79483cec93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g79483cec93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57663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79483cec93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g79483cec93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3" name="Google Shape;13;p3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>
            <a:endParaRPr dirty="0"/>
          </a:p>
        </p:txBody>
      </p:sp>
      <p:sp>
        <p:nvSpPr>
          <p:cNvPr id="14" name="Google Shape;14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캡션 있는 그림" type="picTx">
  <p:cSld name="PICTURE_WITH_CAPTIO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6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5" name="Google Shape;75;p6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 dirty="0"/>
          </a:p>
        </p:txBody>
      </p:sp>
      <p:sp>
        <p:nvSpPr>
          <p:cNvPr id="76" name="Google Shape;76;p6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sp>
        <p:nvSpPr>
          <p:cNvPr id="77" name="Google Shape;77;p6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6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6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세로 텍스트" type="vertTx">
  <p:cSld name="VERTICAL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6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2" name="Google Shape;82;p6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83" name="Google Shape;83;p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6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6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세로 제목 및 텍스트" type="vertTitleAndTx">
  <p:cSld name="VERTICAL_TITLE_AND_VERTICAL_TEX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6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8" name="Google Shape;88;p6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89" name="Google Shape;89;p6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6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type="obj">
  <p:cSld name="OBJECT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0" name="Google Shape;100;p4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101" name="Google Shape;101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콘텐츠 2개" type="twoObj">
  <p:cSld name="TWO_OBJECT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5" name="Google Shape;25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6" name="Google Shape;26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7" name="Google Shape;27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type="obj">
  <p:cSld name="OBJEC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2" name="Google Shape;32;p4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33" name="Google Shape;33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type="title">
  <p:cSld name="TITLE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8" name="Google Shape;38;p5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 dirty="0"/>
          </a:p>
        </p:txBody>
      </p:sp>
      <p:sp>
        <p:nvSpPr>
          <p:cNvPr id="39" name="Google Shape;39;p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5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5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구역 머리글" type="secHead">
  <p:cSld name="SECTION_HEAD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5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4" name="Google Shape;44;p5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45" name="Google Shape;45;p5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5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비교" type="twoTxTwoObj">
  <p:cSld name="TWO_OBJECTS_WITH_TEX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6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0" name="Google Shape;50;p6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 dirty="0"/>
          </a:p>
        </p:txBody>
      </p:sp>
      <p:sp>
        <p:nvSpPr>
          <p:cNvPr id="51" name="Google Shape;51;p6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52" name="Google Shape;52;p6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 dirty="0"/>
          </a:p>
        </p:txBody>
      </p:sp>
      <p:sp>
        <p:nvSpPr>
          <p:cNvPr id="53" name="Google Shape;53;p6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54" name="Google Shape;54;p6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6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만" type="titleOnly">
  <p:cSld name="TITLE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6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9" name="Google Shape;59;p6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6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6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>
  <p:cSld name="BLANK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6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6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6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캡션 있는 콘텐츠" type="objTx">
  <p:cSld name="OBJECT_WITH_CAPTION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6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8" name="Google Shape;68;p6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 dirty="0"/>
          </a:p>
        </p:txBody>
      </p:sp>
      <p:sp>
        <p:nvSpPr>
          <p:cNvPr id="69" name="Google Shape;69;p6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 dirty="0"/>
          </a:p>
        </p:txBody>
      </p:sp>
      <p:sp>
        <p:nvSpPr>
          <p:cNvPr id="70" name="Google Shape;70;p6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6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6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7" name="Google Shape;7;p3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 dirty="0"/>
          </a:p>
        </p:txBody>
      </p:sp>
      <p:sp>
        <p:nvSpPr>
          <p:cNvPr id="8" name="Google Shape;8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 lang="ko-KR" altLang="en-US" dirty="0"/>
          </a:p>
        </p:txBody>
      </p:sp>
      <p:sp>
        <p:nvSpPr>
          <p:cNvPr id="9" name="Google Shape;9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 lang="ko-KR" altLang="en-US" dirty="0"/>
          </a:p>
        </p:txBody>
      </p:sp>
      <p:sp>
        <p:nvSpPr>
          <p:cNvPr id="10" name="Google Shape;10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19" name="Google Shape;19;p3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 dirty="0"/>
          </a:p>
        </p:txBody>
      </p:sp>
      <p:sp>
        <p:nvSpPr>
          <p:cNvPr id="20" name="Google Shape;20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 lang="ko-KR" altLang="en-US" dirty="0"/>
          </a:p>
        </p:txBody>
      </p:sp>
      <p:sp>
        <p:nvSpPr>
          <p:cNvPr id="21" name="Google Shape;21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 lang="ko-KR" altLang="en-US" dirty="0"/>
          </a:p>
        </p:txBody>
      </p:sp>
      <p:sp>
        <p:nvSpPr>
          <p:cNvPr id="22" name="Google Shape;22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94" name="Google Shape;94;p4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 dirty="0"/>
          </a:p>
        </p:txBody>
      </p:sp>
      <p:sp>
        <p:nvSpPr>
          <p:cNvPr id="95" name="Google Shape;95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 lang="ko-KR" altLang="en-US" dirty="0"/>
          </a:p>
        </p:txBody>
      </p:sp>
      <p:sp>
        <p:nvSpPr>
          <p:cNvPr id="96" name="Google Shape;96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 lang="ko-KR" altLang="en-US" dirty="0"/>
          </a:p>
        </p:txBody>
      </p:sp>
      <p:sp>
        <p:nvSpPr>
          <p:cNvPr id="97" name="Google Shape;97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96" name="Google Shape;196;p1" descr="테이블, 병, 컵, 전면이(가) 표시된 사진&#10;&#10;자동 생성된 설명"/>
          <p:cNvPicPr preferRelativeResize="0"/>
          <p:nvPr/>
        </p:nvPicPr>
        <p:blipFill rotWithShape="1">
          <a:blip r:embed="rId3">
            <a:alphaModFix amt="50000"/>
          </a:blip>
          <a:srcRect/>
          <a:stretch/>
        </p:blipFill>
        <p:spPr>
          <a:xfrm>
            <a:off x="20" y="-1550501"/>
            <a:ext cx="1219198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1"/>
          <p:cNvSpPr/>
          <p:nvPr/>
        </p:nvSpPr>
        <p:spPr>
          <a:xfrm>
            <a:off x="247650" y="4486275"/>
            <a:ext cx="11668126" cy="2162175"/>
          </a:xfrm>
          <a:prstGeom prst="rect">
            <a:avLst/>
          </a:prstGeom>
          <a:solidFill>
            <a:schemeClr val="lt1">
              <a:alpha val="8784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98" name="Google Shape;198;p1"/>
          <p:cNvSpPr txBox="1">
            <a:spLocks noGrp="1"/>
          </p:cNvSpPr>
          <p:nvPr>
            <p:ph type="ctrTitle"/>
          </p:nvPr>
        </p:nvSpPr>
        <p:spPr>
          <a:xfrm>
            <a:off x="714375" y="4790662"/>
            <a:ext cx="5810249" cy="1510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Quantum dot</a:t>
            </a:r>
            <a:endParaRPr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1"/>
          <p:cNvSpPr txBox="1">
            <a:spLocks noGrp="1"/>
          </p:cNvSpPr>
          <p:nvPr>
            <p:ph type="subTitle" idx="1"/>
          </p:nvPr>
        </p:nvSpPr>
        <p:spPr>
          <a:xfrm>
            <a:off x="7044773" y="5077057"/>
            <a:ext cx="4432852" cy="1098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dirty="0">
                <a:solidFill>
                  <a:schemeClr val="dk1"/>
                </a:solidFill>
              </a:rPr>
              <a:t>Group 5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dirty="0" err="1">
                <a:solidFill>
                  <a:schemeClr val="dk1"/>
                </a:solidFill>
              </a:rPr>
              <a:t>이두형</a:t>
            </a:r>
            <a:r>
              <a:rPr lang="en-US" dirty="0">
                <a:solidFill>
                  <a:schemeClr val="dk1"/>
                </a:solidFill>
              </a:rPr>
              <a:t> </a:t>
            </a:r>
            <a:r>
              <a:rPr lang="en-US" dirty="0" err="1">
                <a:solidFill>
                  <a:schemeClr val="dk1"/>
                </a:solidFill>
              </a:rPr>
              <a:t>이소혜</a:t>
            </a:r>
            <a:r>
              <a:rPr lang="en-US" dirty="0">
                <a:solidFill>
                  <a:schemeClr val="dk1"/>
                </a:solidFill>
              </a:rPr>
              <a:t> 이유선 </a:t>
            </a:r>
            <a:r>
              <a:rPr lang="en-US" dirty="0" err="1">
                <a:solidFill>
                  <a:schemeClr val="dk1"/>
                </a:solidFill>
              </a:rPr>
              <a:t>이자경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200" name="Google Shape;200;p1"/>
          <p:cNvSpPr/>
          <p:nvPr/>
        </p:nvSpPr>
        <p:spPr>
          <a:xfrm>
            <a:off x="6752646" y="4790661"/>
            <a:ext cx="36000" cy="1510748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79483cec93_0_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grpSp>
        <p:nvGrpSpPr>
          <p:cNvPr id="206" name="Google Shape;206;g79483cec93_0_0"/>
          <p:cNvGrpSpPr/>
          <p:nvPr/>
        </p:nvGrpSpPr>
        <p:grpSpPr>
          <a:xfrm>
            <a:off x="-329674" y="-59376"/>
            <a:ext cx="12515851" cy="6923799"/>
            <a:chOff x="-329674" y="-51881"/>
            <a:chExt cx="12515851" cy="6923799"/>
          </a:xfrm>
        </p:grpSpPr>
        <p:sp>
          <p:nvSpPr>
            <p:cNvPr id="207" name="Google Shape;207;g79483cec93_0_0"/>
            <p:cNvSpPr/>
            <p:nvPr/>
          </p:nvSpPr>
          <p:spPr>
            <a:xfrm>
              <a:off x="-329674" y="1298404"/>
              <a:ext cx="9702801" cy="5573511"/>
            </a:xfrm>
            <a:custGeom>
              <a:avLst/>
              <a:gdLst/>
              <a:ahLst/>
              <a:cxnLst/>
              <a:rect l="l" t="t" r="r" b="b"/>
              <a:pathLst>
                <a:path w="2038" h="1169" extrusionOk="0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686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8" name="Google Shape;208;g79483cec93_0_0"/>
            <p:cNvSpPr/>
            <p:nvPr/>
          </p:nvSpPr>
          <p:spPr>
            <a:xfrm>
              <a:off x="670451" y="2018236"/>
              <a:ext cx="7373937" cy="4848891"/>
            </a:xfrm>
            <a:custGeom>
              <a:avLst/>
              <a:gdLst/>
              <a:ahLst/>
              <a:cxnLst/>
              <a:rect l="l" t="t" r="r" b="b"/>
              <a:pathLst>
                <a:path w="1549" h="1017" extrusionOk="0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9" name="Google Shape;209;g79483cec93_0_0"/>
            <p:cNvSpPr/>
            <p:nvPr/>
          </p:nvSpPr>
          <p:spPr>
            <a:xfrm>
              <a:off x="251351" y="1788400"/>
              <a:ext cx="8035927" cy="5083517"/>
            </a:xfrm>
            <a:custGeom>
              <a:avLst/>
              <a:gdLst/>
              <a:ahLst/>
              <a:cxnLst/>
              <a:rect l="l" t="t" r="r" b="b"/>
              <a:pathLst>
                <a:path w="1688" h="1066" extrusionOk="0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7650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0" name="Google Shape;210;g79483cec93_0_0"/>
            <p:cNvSpPr/>
            <p:nvPr/>
          </p:nvSpPr>
          <p:spPr>
            <a:xfrm>
              <a:off x="-1061" y="549842"/>
              <a:ext cx="10334622" cy="6322076"/>
            </a:xfrm>
            <a:custGeom>
              <a:avLst/>
              <a:gdLst/>
              <a:ahLst/>
              <a:cxnLst/>
              <a:rect l="l" t="t" r="r" b="b"/>
              <a:pathLst>
                <a:path w="2171" h="1326" extrusionOk="0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49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1" name="Google Shape;211;g79483cec93_0_0"/>
            <p:cNvSpPr/>
            <p:nvPr/>
          </p:nvSpPr>
          <p:spPr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l" t="t" r="r" b="b"/>
              <a:pathLst>
                <a:path w="106" h="143" extrusionOk="0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49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2" name="Google Shape;212;g79483cec93_0_0"/>
            <p:cNvSpPr/>
            <p:nvPr/>
          </p:nvSpPr>
          <p:spPr>
            <a:xfrm>
              <a:off x="-1061" y="-51881"/>
              <a:ext cx="11091860" cy="6923797"/>
            </a:xfrm>
            <a:custGeom>
              <a:avLst/>
              <a:gdLst/>
              <a:ahLst/>
              <a:cxnLst/>
              <a:rect l="l" t="t" r="r" b="b"/>
              <a:pathLst>
                <a:path w="2330" h="1452" extrusionOk="0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373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3" name="Google Shape;213;g79483cec93_0_0"/>
            <p:cNvSpPr/>
            <p:nvPr/>
          </p:nvSpPr>
          <p:spPr>
            <a:xfrm>
              <a:off x="5426601" y="5579"/>
              <a:ext cx="5788026" cy="6847185"/>
            </a:xfrm>
            <a:custGeom>
              <a:avLst/>
              <a:gdLst/>
              <a:ahLst/>
              <a:cxnLst/>
              <a:rect l="l" t="t" r="r" b="b"/>
              <a:pathLst>
                <a:path w="1216" h="1436" extrusionOk="0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294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4" name="Google Shape;214;g79483cec93_0_0"/>
            <p:cNvSpPr/>
            <p:nvPr/>
          </p:nvSpPr>
          <p:spPr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l" t="t" r="r" b="b"/>
              <a:pathLst>
                <a:path w="222" h="129" extrusionOk="0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294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5" name="Google Shape;215;g79483cec93_0_0"/>
            <p:cNvSpPr/>
            <p:nvPr/>
          </p:nvSpPr>
          <p:spPr>
            <a:xfrm>
              <a:off x="5821889" y="5579"/>
              <a:ext cx="5587999" cy="6866338"/>
            </a:xfrm>
            <a:custGeom>
              <a:avLst/>
              <a:gdLst/>
              <a:ahLst/>
              <a:cxnLst/>
              <a:rect l="l" t="t" r="r" b="b"/>
              <a:pathLst>
                <a:path w="1174" h="1440" extrusionOk="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1760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6" name="Google Shape;216;g79483cec93_0_0"/>
            <p:cNvSpPr/>
            <p:nvPr/>
          </p:nvSpPr>
          <p:spPr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l" t="t" r="r" b="b"/>
              <a:pathLst>
                <a:path w="125" h="74" extrusionOk="0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1760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7" name="Google Shape;217;g79483cec93_0_0"/>
            <p:cNvSpPr/>
            <p:nvPr/>
          </p:nvSpPr>
          <p:spPr>
            <a:xfrm>
              <a:off x="6012389" y="5579"/>
              <a:ext cx="5497514" cy="6866338"/>
            </a:xfrm>
            <a:custGeom>
              <a:avLst/>
              <a:gdLst/>
              <a:ahLst/>
              <a:cxnLst/>
              <a:rect l="l" t="t" r="r" b="b"/>
              <a:pathLst>
                <a:path w="1155" h="1440" extrusionOk="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 cmpd="sng">
              <a:solidFill>
                <a:schemeClr val="lt1">
                  <a:alpha val="11760"/>
                </a:schemeClr>
              </a:solidFill>
              <a:prstDash val="dashDot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8" name="Google Shape;218;g79483cec93_0_0"/>
            <p:cNvSpPr/>
            <p:nvPr/>
          </p:nvSpPr>
          <p:spPr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l" t="t" r="r" b="b"/>
              <a:pathLst>
                <a:path w="75" h="45" extrusionOk="0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 cmpd="sng">
              <a:solidFill>
                <a:schemeClr val="lt1">
                  <a:alpha val="11760"/>
                </a:schemeClr>
              </a:solidFill>
              <a:prstDash val="dashDot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9" name="Google Shape;219;g79483cec93_0_0"/>
            <p:cNvSpPr/>
            <p:nvPr/>
          </p:nvSpPr>
          <p:spPr>
            <a:xfrm>
              <a:off x="6210826" y="790"/>
              <a:ext cx="5522914" cy="6871128"/>
            </a:xfrm>
            <a:custGeom>
              <a:avLst/>
              <a:gdLst/>
              <a:ahLst/>
              <a:cxnLst/>
              <a:rect l="l" t="t" r="r" b="b"/>
              <a:pathLst>
                <a:path w="1160" h="1441" extrusionOk="0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176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0" name="Google Shape;220;g79483cec93_0_0"/>
            <p:cNvSpPr/>
            <p:nvPr/>
          </p:nvSpPr>
          <p:spPr>
            <a:xfrm>
              <a:off x="6463239" y="5579"/>
              <a:ext cx="5413376" cy="6866338"/>
            </a:xfrm>
            <a:custGeom>
              <a:avLst/>
              <a:gdLst/>
              <a:ahLst/>
              <a:cxnLst/>
              <a:rect l="l" t="t" r="r" b="b"/>
              <a:pathLst>
                <a:path w="1137" h="1440" extrusionOk="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176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1" name="Google Shape;221;g79483cec93_0_0"/>
            <p:cNvSpPr/>
            <p:nvPr/>
          </p:nvSpPr>
          <p:spPr>
            <a:xfrm>
              <a:off x="6877576" y="5579"/>
              <a:ext cx="5037138" cy="6861551"/>
            </a:xfrm>
            <a:custGeom>
              <a:avLst/>
              <a:gdLst/>
              <a:ahLst/>
              <a:cxnLst/>
              <a:rect l="l" t="t" r="r" b="b"/>
              <a:pathLst>
                <a:path w="1058" h="1439" extrusionOk="0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098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2" name="Google Shape;222;g79483cec93_0_0"/>
            <p:cNvSpPr/>
            <p:nvPr/>
          </p:nvSpPr>
          <p:spPr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l" t="t" r="r" b="b"/>
              <a:pathLst>
                <a:path w="718" h="575" extrusionOk="0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098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3" name="Google Shape;223;g79483cec93_0_0"/>
            <p:cNvSpPr/>
            <p:nvPr/>
          </p:nvSpPr>
          <p:spPr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l" t="t" r="r" b="b"/>
              <a:pathLst>
                <a:path w="620" h="536" extrusionOk="0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98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4" name="Google Shape;224;g79483cec93_0_0"/>
            <p:cNvSpPr/>
            <p:nvPr/>
          </p:nvSpPr>
          <p:spPr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l" t="t" r="r" b="b"/>
              <a:pathLst>
                <a:path w="455" h="285" extrusionOk="0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9800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5" name="Google Shape;225;g79483cec93_0_0"/>
            <p:cNvSpPr/>
            <p:nvPr/>
          </p:nvSpPr>
          <p:spPr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l" t="t" r="r" b="b"/>
              <a:pathLst>
                <a:path w="188" h="112" extrusionOk="0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98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26" name="Google Shape;226;g79483cec93_0_0"/>
          <p:cNvSpPr txBox="1">
            <a:spLocks noGrp="1"/>
          </p:cNvSpPr>
          <p:nvPr>
            <p:ph type="title"/>
          </p:nvPr>
        </p:nvSpPr>
        <p:spPr>
          <a:xfrm>
            <a:off x="2002536" y="1261872"/>
            <a:ext cx="8238600" cy="264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Font typeface="Arial"/>
              <a:buNone/>
            </a:pPr>
            <a:r>
              <a:rPr lang="en-US" sz="6800" dirty="0">
                <a:solidFill>
                  <a:schemeClr val="bg1"/>
                </a:solidFill>
              </a:rPr>
              <a:t>What is its Principle?</a:t>
            </a:r>
            <a:endParaRPr sz="6800" dirty="0">
              <a:solidFill>
                <a:schemeClr val="bg1"/>
              </a:solidFill>
            </a:endParaRPr>
          </a:p>
        </p:txBody>
      </p:sp>
      <p:sp>
        <p:nvSpPr>
          <p:cNvPr id="227" name="Google Shape;227;g79483cec93_0_0"/>
          <p:cNvSpPr/>
          <p:nvPr/>
        </p:nvSpPr>
        <p:spPr>
          <a:xfrm rot="10800000">
            <a:off x="1435697" y="3320227"/>
            <a:ext cx="300900" cy="2592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28" name="Google Shape;228;g79483cec93_0_0"/>
          <p:cNvSpPr txBox="1"/>
          <p:nvPr/>
        </p:nvSpPr>
        <p:spPr>
          <a:xfrm>
            <a:off x="9414425" y="4361275"/>
            <a:ext cx="2433900" cy="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 </a:t>
            </a:r>
            <a:r>
              <a:rPr lang="en-US" sz="3000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Hye</a:t>
            </a:r>
            <a:r>
              <a:rPr lang="en-US" sz="3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Lee</a:t>
            </a:r>
            <a:endParaRPr sz="3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234" name="Google Shape;234;p9"/>
          <p:cNvSpPr/>
          <p:nvPr/>
        </p:nvSpPr>
        <p:spPr>
          <a:xfrm>
            <a:off x="3253563" y="0"/>
            <a:ext cx="8938437" cy="169068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5" name="Google Shape;235;p9"/>
          <p:cNvSpPr/>
          <p:nvPr/>
        </p:nvSpPr>
        <p:spPr>
          <a:xfrm>
            <a:off x="0" y="-31344"/>
            <a:ext cx="12192000" cy="169068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36" name="Google Shape;236;p9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Principle of Quantum Dot</a:t>
            </a:r>
            <a:endParaRPr sz="44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237" name="Google Shape;237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06350" y="2055550"/>
            <a:ext cx="7385650" cy="3774225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9"/>
          <p:cNvSpPr txBox="1"/>
          <p:nvPr/>
        </p:nvSpPr>
        <p:spPr>
          <a:xfrm>
            <a:off x="4806350" y="5829775"/>
            <a:ext cx="2424300" cy="5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EXCITON BOHR RADIUS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39" name="Google Shape;239;p9"/>
          <p:cNvPicPr preferRelativeResize="0"/>
          <p:nvPr/>
        </p:nvPicPr>
        <p:blipFill rotWithShape="1">
          <a:blip r:embed="rId4">
            <a:alphaModFix/>
          </a:blip>
          <a:srcRect l="4049" t="10169" r="2203" b="6746"/>
          <a:stretch/>
        </p:blipFill>
        <p:spPr>
          <a:xfrm>
            <a:off x="76150" y="2384450"/>
            <a:ext cx="5075751" cy="2218975"/>
          </a:xfrm>
          <a:prstGeom prst="rect">
            <a:avLst/>
          </a:prstGeom>
          <a:noFill/>
          <a:ln w="127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88900" dir="2700000" algn="tl" rotWithShape="0">
              <a:srgbClr val="000000">
                <a:alpha val="349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246" name="Google Shape;246;p5"/>
          <p:cNvSpPr/>
          <p:nvPr/>
        </p:nvSpPr>
        <p:spPr>
          <a:xfrm>
            <a:off x="3253563" y="0"/>
            <a:ext cx="8938437" cy="169068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47" name="Google Shape;247;p5"/>
          <p:cNvSpPr/>
          <p:nvPr/>
        </p:nvSpPr>
        <p:spPr>
          <a:xfrm>
            <a:off x="0" y="-31344"/>
            <a:ext cx="12192000" cy="169068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48" name="Google Shape;248;p5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Principle of Quantum Dot</a:t>
            </a:r>
            <a:endParaRPr sz="44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57" name="Google Shape;257;p5"/>
          <p:cNvSpPr txBox="1"/>
          <p:nvPr/>
        </p:nvSpPr>
        <p:spPr>
          <a:xfrm>
            <a:off x="5307600" y="6052775"/>
            <a:ext cx="15768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QUANTUM DOT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https://lh3.googleusercontent.com/F5UMdfvrzfEOU5BnLYOCk5D4qi0jgLK-MSkUa6-I8WgkZHaJQiYuOeOU_57wc16b1XygCt1W6Up7Tv2VZAuFgbynakJjNQC3UjcNDtC1c89vA-gGcPWwZLxznE4HEb97">
            <a:extLst>
              <a:ext uri="{FF2B5EF4-FFF2-40B4-BE49-F238E27FC236}">
                <a16:creationId xmlns:a16="http://schemas.microsoft.com/office/drawing/2014/main" id="{5F4A4108-9BF4-4132-B1D3-AA6FB06BE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86" y="2024468"/>
            <a:ext cx="5423888" cy="381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6E0A1ECA-EC3B-481D-8008-B0E2C046A5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185" y="2248604"/>
            <a:ext cx="5161046" cy="336749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263" name="Google Shape;263;p12"/>
          <p:cNvSpPr/>
          <p:nvPr/>
        </p:nvSpPr>
        <p:spPr>
          <a:xfrm>
            <a:off x="3253563" y="0"/>
            <a:ext cx="8938437" cy="169068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64" name="Google Shape;264;p12"/>
          <p:cNvSpPr/>
          <p:nvPr/>
        </p:nvSpPr>
        <p:spPr>
          <a:xfrm>
            <a:off x="0" y="-31344"/>
            <a:ext cx="12192000" cy="169068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65" name="Google Shape;265;p12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Principle of Quantum Dot</a:t>
            </a:r>
            <a:endParaRPr sz="44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266" name="Google Shape;266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53492" y="1690712"/>
            <a:ext cx="7547883" cy="4388701"/>
          </a:xfrm>
          <a:prstGeom prst="rect">
            <a:avLst/>
          </a:prstGeom>
          <a:noFill/>
          <a:ln w="9525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  <a:effectLst>
            <a:outerShdw blurRad="88900" dist="63500" dir="2700000" algn="l" rotWithShape="0">
              <a:srgbClr val="7F7F7F">
                <a:alpha val="34901"/>
              </a:srgbClr>
            </a:outerShdw>
          </a:effectLst>
        </p:spPr>
      </p:pic>
      <p:sp>
        <p:nvSpPr>
          <p:cNvPr id="267" name="Google Shape;267;p12"/>
          <p:cNvSpPr txBox="1"/>
          <p:nvPr/>
        </p:nvSpPr>
        <p:spPr>
          <a:xfrm>
            <a:off x="4482900" y="6263700"/>
            <a:ext cx="3226200" cy="4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PRINCIPLES OF QUANNTUM DOT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273" name="Google Shape;273;p13"/>
          <p:cNvSpPr/>
          <p:nvPr/>
        </p:nvSpPr>
        <p:spPr>
          <a:xfrm>
            <a:off x="3253563" y="0"/>
            <a:ext cx="8938437" cy="169068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74" name="Google Shape;274;p13"/>
          <p:cNvSpPr/>
          <p:nvPr/>
        </p:nvSpPr>
        <p:spPr>
          <a:xfrm>
            <a:off x="0" y="-31344"/>
            <a:ext cx="12192000" cy="169068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75" name="Google Shape;275;p13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Principle of Quantum Dot</a:t>
            </a:r>
            <a:endParaRPr sz="44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276" name="Google Shape;276;p1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923949" y="1659359"/>
            <a:ext cx="7776300" cy="475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13"/>
          <p:cNvSpPr txBox="1"/>
          <p:nvPr/>
        </p:nvSpPr>
        <p:spPr>
          <a:xfrm>
            <a:off x="4199000" y="6412250"/>
            <a:ext cx="3226200" cy="3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QUANTUM CONFINEMENT EFFECT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283" name="Google Shape;283;p14"/>
          <p:cNvSpPr/>
          <p:nvPr/>
        </p:nvSpPr>
        <p:spPr>
          <a:xfrm>
            <a:off x="3253563" y="0"/>
            <a:ext cx="8938437" cy="169068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84" name="Google Shape;284;p14"/>
          <p:cNvSpPr/>
          <p:nvPr/>
        </p:nvSpPr>
        <p:spPr>
          <a:xfrm>
            <a:off x="0" y="-31344"/>
            <a:ext cx="12192000" cy="169068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85" name="Google Shape;285;p14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Principle of Quantum Dot</a:t>
            </a:r>
            <a:endParaRPr sz="44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286" name="Google Shape;28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90674" y="2087156"/>
            <a:ext cx="8358851" cy="4271557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14"/>
          <p:cNvSpPr txBox="1"/>
          <p:nvPr/>
        </p:nvSpPr>
        <p:spPr>
          <a:xfrm>
            <a:off x="4572050" y="6225975"/>
            <a:ext cx="2396100" cy="4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EXCITON BOHR RADIUS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293" name="Google Shape;293;p15"/>
          <p:cNvSpPr/>
          <p:nvPr/>
        </p:nvSpPr>
        <p:spPr>
          <a:xfrm>
            <a:off x="3253563" y="0"/>
            <a:ext cx="8938437" cy="169068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94" name="Google Shape;294;p15"/>
          <p:cNvSpPr/>
          <p:nvPr/>
        </p:nvSpPr>
        <p:spPr>
          <a:xfrm>
            <a:off x="0" y="-31344"/>
            <a:ext cx="12192000" cy="169068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95" name="Google Shape;295;p15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Principle of Quantum Dot</a:t>
            </a:r>
            <a:endParaRPr sz="44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97" name="Google Shape;297;p15"/>
          <p:cNvSpPr txBox="1"/>
          <p:nvPr/>
        </p:nvSpPr>
        <p:spPr>
          <a:xfrm>
            <a:off x="4468800" y="6320300"/>
            <a:ext cx="3254400" cy="4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QUANTUM CONFINEMENT EFFECT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0" name="Picture 2" descr="https://lh3.googleusercontent.com/_UimsDlpyBr3YKYk188Fad28LtP4bd2GTzc2D8aMdnPYn0T4-HHKf1SvRlboMYDv_cCecpAVU3rEfUCxSbnt7TpdfW-BV6CnTU_fAubrZhdvkFDvaYSC3h62p31DM0v6">
            <a:extLst>
              <a:ext uri="{FF2B5EF4-FFF2-40B4-BE49-F238E27FC236}">
                <a16:creationId xmlns:a16="http://schemas.microsoft.com/office/drawing/2014/main" id="{135EC372-95B7-4920-9E62-8EA49C2CC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353" y="1945652"/>
            <a:ext cx="3782847" cy="431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grpSp>
        <p:nvGrpSpPr>
          <p:cNvPr id="303" name="Google Shape;303;p1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304" name="Google Shape;304;p16"/>
            <p:cNvSpPr/>
            <p:nvPr/>
          </p:nvSpPr>
          <p:spPr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l" t="t" r="r" b="b"/>
              <a:pathLst>
                <a:path w="2038" h="1169" extrusionOk="0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6862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5" name="Google Shape;305;p16"/>
            <p:cNvSpPr/>
            <p:nvPr/>
          </p:nvSpPr>
          <p:spPr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l" t="t" r="r" b="b"/>
              <a:pathLst>
                <a:path w="1549" h="1017" extrusionOk="0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6" name="Google Shape;306;p16"/>
            <p:cNvSpPr/>
            <p:nvPr/>
          </p:nvSpPr>
          <p:spPr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l" t="t" r="r" b="b"/>
              <a:pathLst>
                <a:path w="1688" h="1066" extrusionOk="0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7647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7" name="Google Shape;307;p16"/>
            <p:cNvSpPr/>
            <p:nvPr/>
          </p:nvSpPr>
          <p:spPr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l" t="t" r="r" b="b"/>
              <a:pathLst>
                <a:path w="2171" h="1326" extrusionOk="0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8" name="Google Shape;308;p16"/>
            <p:cNvSpPr/>
            <p:nvPr/>
          </p:nvSpPr>
          <p:spPr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l" t="t" r="r" b="b"/>
              <a:pathLst>
                <a:path w="106" h="143" extrusionOk="0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9" name="Google Shape;309;p16"/>
            <p:cNvSpPr/>
            <p:nvPr/>
          </p:nvSpPr>
          <p:spPr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l" t="t" r="r" b="b"/>
              <a:pathLst>
                <a:path w="2330" h="1452" extrusionOk="0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3725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0" name="Google Shape;310;p16"/>
            <p:cNvSpPr/>
            <p:nvPr/>
          </p:nvSpPr>
          <p:spPr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l" t="t" r="r" b="b"/>
              <a:pathLst>
                <a:path w="1216" h="1436" extrusionOk="0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294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1" name="Google Shape;311;p16"/>
            <p:cNvSpPr/>
            <p:nvPr/>
          </p:nvSpPr>
          <p:spPr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l" t="t" r="r" b="b"/>
              <a:pathLst>
                <a:path w="222" h="129" extrusionOk="0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294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2" name="Google Shape;312;p16"/>
            <p:cNvSpPr/>
            <p:nvPr/>
          </p:nvSpPr>
          <p:spPr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l" t="t" r="r" b="b"/>
              <a:pathLst>
                <a:path w="1174" h="1440" extrusionOk="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1764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3" name="Google Shape;313;p16"/>
            <p:cNvSpPr/>
            <p:nvPr/>
          </p:nvSpPr>
          <p:spPr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l" t="t" r="r" b="b"/>
              <a:pathLst>
                <a:path w="125" h="74" extrusionOk="0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1764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4" name="Google Shape;314;p16"/>
            <p:cNvSpPr/>
            <p:nvPr/>
          </p:nvSpPr>
          <p:spPr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l" t="t" r="r" b="b"/>
              <a:pathLst>
                <a:path w="1155" h="1440" extrusionOk="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 cmpd="sng">
              <a:solidFill>
                <a:schemeClr val="lt1">
                  <a:alpha val="11764"/>
                </a:schemeClr>
              </a:solidFill>
              <a:prstDash val="dashDot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5" name="Google Shape;315;p16"/>
            <p:cNvSpPr/>
            <p:nvPr/>
          </p:nvSpPr>
          <p:spPr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l" t="t" r="r" b="b"/>
              <a:pathLst>
                <a:path w="75" h="45" extrusionOk="0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 cmpd="sng">
              <a:solidFill>
                <a:schemeClr val="lt1">
                  <a:alpha val="11764"/>
                </a:schemeClr>
              </a:solidFill>
              <a:prstDash val="dashDot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6" name="Google Shape;316;p16"/>
            <p:cNvSpPr/>
            <p:nvPr/>
          </p:nvSpPr>
          <p:spPr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l" t="t" r="r" b="b"/>
              <a:pathLst>
                <a:path w="1160" h="1441" extrusionOk="0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7" name="Google Shape;317;p16"/>
            <p:cNvSpPr/>
            <p:nvPr/>
          </p:nvSpPr>
          <p:spPr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l" t="t" r="r" b="b"/>
              <a:pathLst>
                <a:path w="1137" h="1440" extrusionOk="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8" name="Google Shape;318;p16"/>
            <p:cNvSpPr/>
            <p:nvPr/>
          </p:nvSpPr>
          <p:spPr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l" t="t" r="r" b="b"/>
              <a:pathLst>
                <a:path w="1058" h="1439" extrusionOk="0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098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9" name="Google Shape;319;p16"/>
            <p:cNvSpPr/>
            <p:nvPr/>
          </p:nvSpPr>
          <p:spPr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l" t="t" r="r" b="b"/>
              <a:pathLst>
                <a:path w="718" h="575" extrusionOk="0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098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20" name="Google Shape;320;p16"/>
            <p:cNvSpPr/>
            <p:nvPr/>
          </p:nvSpPr>
          <p:spPr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l" t="t" r="r" b="b"/>
              <a:pathLst>
                <a:path w="620" h="536" extrusionOk="0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9803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21" name="Google Shape;321;p16"/>
            <p:cNvSpPr/>
            <p:nvPr/>
          </p:nvSpPr>
          <p:spPr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l" t="t" r="r" b="b"/>
              <a:pathLst>
                <a:path w="455" h="285" extrusionOk="0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9803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22" name="Google Shape;322;p16"/>
            <p:cNvSpPr/>
            <p:nvPr/>
          </p:nvSpPr>
          <p:spPr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l" t="t" r="r" b="b"/>
              <a:pathLst>
                <a:path w="188" h="112" extrusionOk="0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9803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23" name="Google Shape;323;p16"/>
          <p:cNvSpPr txBox="1">
            <a:spLocks noGrp="1"/>
          </p:cNvSpPr>
          <p:nvPr>
            <p:ph type="title"/>
          </p:nvPr>
        </p:nvSpPr>
        <p:spPr>
          <a:xfrm>
            <a:off x="1989010" y="1774367"/>
            <a:ext cx="8238744" cy="2646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Font typeface="Arial"/>
              <a:buNone/>
            </a:pPr>
            <a:r>
              <a:rPr lang="en-US" sz="6800" dirty="0">
                <a:solidFill>
                  <a:schemeClr val="bg1"/>
                </a:solidFill>
              </a:rPr>
              <a:t>How Quantum Dot</a:t>
            </a:r>
            <a:br>
              <a:rPr lang="en-US" sz="6800" dirty="0">
                <a:solidFill>
                  <a:schemeClr val="bg1"/>
                </a:solidFill>
              </a:rPr>
            </a:br>
            <a:r>
              <a:rPr lang="en-US" sz="6800" dirty="0">
                <a:solidFill>
                  <a:schemeClr val="bg1"/>
                </a:solidFill>
              </a:rPr>
              <a:t>is made?</a:t>
            </a:r>
            <a:endParaRPr sz="6800" dirty="0">
              <a:solidFill>
                <a:schemeClr val="bg1"/>
              </a:solidFill>
            </a:endParaRPr>
          </a:p>
        </p:txBody>
      </p:sp>
      <p:sp>
        <p:nvSpPr>
          <p:cNvPr id="324" name="Google Shape;324;p16"/>
          <p:cNvSpPr/>
          <p:nvPr/>
        </p:nvSpPr>
        <p:spPr>
          <a:xfrm rot="10800000">
            <a:off x="1435823" y="3320139"/>
            <a:ext cx="300774" cy="259288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325" name="Google Shape;325;p16"/>
          <p:cNvSpPr txBox="1"/>
          <p:nvPr/>
        </p:nvSpPr>
        <p:spPr>
          <a:xfrm>
            <a:off x="8613250" y="4420975"/>
            <a:ext cx="2595300" cy="8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Lee Yu </a:t>
            </a:r>
            <a:r>
              <a:rPr lang="en-US" sz="3000" dirty="0" err="1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Seon</a:t>
            </a:r>
            <a:endParaRPr sz="3000" dirty="0">
              <a:solidFill>
                <a:schemeClr val="l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8"/>
          <p:cNvSpPr/>
          <p:nvPr/>
        </p:nvSpPr>
        <p:spPr>
          <a:xfrm>
            <a:off x="0" y="0"/>
            <a:ext cx="4059050" cy="685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18"/>
          <p:cNvSpPr txBox="1">
            <a:spLocks noGrp="1"/>
          </p:cNvSpPr>
          <p:nvPr>
            <p:ph type="body" idx="1"/>
          </p:nvPr>
        </p:nvSpPr>
        <p:spPr>
          <a:xfrm>
            <a:off x="4380855" y="1412489"/>
            <a:ext cx="3427283" cy="3740536"/>
          </a:xfrm>
          <a:prstGeom prst="rect">
            <a:avLst/>
          </a:prstGeom>
          <a:noFill/>
          <a:ln w="9525" cap="flat" cmpd="sng">
            <a:solidFill>
              <a:srgbClr val="3F3F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2000" dirty="0">
                <a:solidFill>
                  <a:schemeClr val="lt1"/>
                </a:solidFill>
                <a:highlight>
                  <a:srgbClr val="000000"/>
                </a:highlight>
              </a:rPr>
              <a:t>  </a:t>
            </a:r>
            <a:endParaRPr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>
              <a:solidFill>
                <a:schemeClr val="lt1"/>
              </a:solidFill>
            </a:endParaRPr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n-US" sz="2400" dirty="0"/>
              <a:t> High energy ball milling</a:t>
            </a:r>
            <a:endParaRPr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n-US" sz="2400" dirty="0"/>
              <a:t> Photolithography </a:t>
            </a:r>
            <a:endParaRPr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</p:txBody>
      </p:sp>
      <p:cxnSp>
        <p:nvCxnSpPr>
          <p:cNvPr id="332" name="Google Shape;332;p18"/>
          <p:cNvCxnSpPr/>
          <p:nvPr/>
        </p:nvCxnSpPr>
        <p:spPr>
          <a:xfrm>
            <a:off x="8129871" y="1412488"/>
            <a:ext cx="0" cy="3657600"/>
          </a:xfrm>
          <a:prstGeom prst="straightConnector1">
            <a:avLst/>
          </a:prstGeom>
          <a:noFill/>
          <a:ln w="12700" cap="flat" cmpd="sng">
            <a:solidFill>
              <a:srgbClr val="7F7F7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33" name="Google Shape;333;p18"/>
          <p:cNvSpPr txBox="1">
            <a:spLocks noGrp="1"/>
          </p:cNvSpPr>
          <p:nvPr>
            <p:ph type="body" idx="2"/>
          </p:nvPr>
        </p:nvSpPr>
        <p:spPr>
          <a:xfrm>
            <a:off x="8451604" y="1412489"/>
            <a:ext cx="3427282" cy="3740536"/>
          </a:xfrm>
          <a:prstGeom prst="rect">
            <a:avLst/>
          </a:prstGeom>
          <a:noFill/>
          <a:ln w="9525" cap="flat" cmpd="sng">
            <a:solidFill>
              <a:srgbClr val="3F3F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n-US" sz="2400" dirty="0"/>
              <a:t> Sol-gel process</a:t>
            </a:r>
            <a:endParaRPr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n-US" sz="2400" dirty="0"/>
              <a:t> Gas Condensation</a:t>
            </a:r>
            <a:endParaRPr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n-US" sz="2400" dirty="0"/>
              <a:t> Chemical Vapor Deposition(CVD)</a:t>
            </a:r>
            <a:endParaRPr dirty="0"/>
          </a:p>
          <a:p>
            <a:pPr marL="228600" lvl="0" indent="-101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</p:txBody>
      </p:sp>
      <p:sp>
        <p:nvSpPr>
          <p:cNvPr id="334" name="Google Shape;334;p18"/>
          <p:cNvSpPr txBox="1"/>
          <p:nvPr/>
        </p:nvSpPr>
        <p:spPr>
          <a:xfrm>
            <a:off x="4380782" y="1412488"/>
            <a:ext cx="3427283" cy="920252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Top-down</a:t>
            </a:r>
            <a:endParaRPr sz="4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18"/>
          <p:cNvSpPr txBox="1"/>
          <p:nvPr/>
        </p:nvSpPr>
        <p:spPr>
          <a:xfrm>
            <a:off x="8451604" y="1412488"/>
            <a:ext cx="3427283" cy="920252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Bottom-up</a:t>
            </a:r>
            <a:endParaRPr sz="4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18"/>
          <p:cNvSpPr txBox="1"/>
          <p:nvPr/>
        </p:nvSpPr>
        <p:spPr>
          <a:xfrm>
            <a:off x="347538" y="725680"/>
            <a:ext cx="3363974" cy="160706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</a:pPr>
            <a:r>
              <a:rPr lang="en-US" sz="2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 Types of Nano Fabrication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18"/>
          <p:cNvSpPr txBox="1"/>
          <p:nvPr/>
        </p:nvSpPr>
        <p:spPr>
          <a:xfrm>
            <a:off x="347550" y="2808400"/>
            <a:ext cx="3427200" cy="303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Top down : mechanical crushing of large material into tiny pieces </a:t>
            </a:r>
            <a:endParaRPr sz="2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Bottom up : structures are built up by chemical process</a:t>
            </a:r>
            <a:endParaRPr sz="2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9"/>
          <p:cNvSpPr/>
          <p:nvPr/>
        </p:nvSpPr>
        <p:spPr>
          <a:xfrm>
            <a:off x="0" y="0"/>
            <a:ext cx="4059050" cy="685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19"/>
          <p:cNvSpPr txBox="1">
            <a:spLocks noGrp="1"/>
          </p:cNvSpPr>
          <p:nvPr>
            <p:ph type="body" idx="1"/>
          </p:nvPr>
        </p:nvSpPr>
        <p:spPr>
          <a:xfrm>
            <a:off x="4380855" y="1412489"/>
            <a:ext cx="3427283" cy="3740536"/>
          </a:xfrm>
          <a:prstGeom prst="rect">
            <a:avLst/>
          </a:prstGeom>
          <a:noFill/>
          <a:ln w="9525" cap="flat" cmpd="sng">
            <a:solidFill>
              <a:srgbClr val="3F3F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2000" dirty="0">
                <a:solidFill>
                  <a:schemeClr val="lt1"/>
                </a:solidFill>
                <a:highlight>
                  <a:srgbClr val="000000"/>
                </a:highlight>
              </a:rPr>
              <a:t>  </a:t>
            </a:r>
            <a:endParaRPr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>
              <a:solidFill>
                <a:schemeClr val="lt1"/>
              </a:solidFill>
            </a:endParaRPr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n-US" sz="2400" dirty="0"/>
              <a:t> High energy ball milling</a:t>
            </a:r>
            <a:endParaRPr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n-US" sz="2400" dirty="0"/>
              <a:t> Photolithography </a:t>
            </a:r>
            <a:endParaRPr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</p:txBody>
      </p:sp>
      <p:cxnSp>
        <p:nvCxnSpPr>
          <p:cNvPr id="344" name="Google Shape;344;p19"/>
          <p:cNvCxnSpPr/>
          <p:nvPr/>
        </p:nvCxnSpPr>
        <p:spPr>
          <a:xfrm>
            <a:off x="8129871" y="1412488"/>
            <a:ext cx="0" cy="3657600"/>
          </a:xfrm>
          <a:prstGeom prst="straightConnector1">
            <a:avLst/>
          </a:prstGeom>
          <a:noFill/>
          <a:ln w="12700" cap="flat" cmpd="sng">
            <a:solidFill>
              <a:srgbClr val="7F7F7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45" name="Google Shape;345;p19"/>
          <p:cNvSpPr txBox="1">
            <a:spLocks noGrp="1"/>
          </p:cNvSpPr>
          <p:nvPr>
            <p:ph type="body" idx="2"/>
          </p:nvPr>
        </p:nvSpPr>
        <p:spPr>
          <a:xfrm>
            <a:off x="8451604" y="1412489"/>
            <a:ext cx="3427282" cy="3740536"/>
          </a:xfrm>
          <a:prstGeom prst="rect">
            <a:avLst/>
          </a:prstGeom>
          <a:noFill/>
          <a:ln w="9525" cap="flat" cmpd="sng">
            <a:solidFill>
              <a:srgbClr val="3F3F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n-US" sz="2400" dirty="0"/>
              <a:t> Sol-gel process</a:t>
            </a:r>
            <a:endParaRPr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n-US" sz="2400" dirty="0"/>
              <a:t> Gas Condensation</a:t>
            </a:r>
            <a:endParaRPr dirty="0"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dirty="0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n-US" sz="2400" dirty="0"/>
              <a:t> Chemical Vapor Deposition(CVD)</a:t>
            </a:r>
            <a:endParaRPr dirty="0"/>
          </a:p>
          <a:p>
            <a:pPr marL="228600" lvl="0" indent="-101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</p:txBody>
      </p:sp>
      <p:sp>
        <p:nvSpPr>
          <p:cNvPr id="346" name="Google Shape;346;p19"/>
          <p:cNvSpPr txBox="1"/>
          <p:nvPr/>
        </p:nvSpPr>
        <p:spPr>
          <a:xfrm>
            <a:off x="4380782" y="1412488"/>
            <a:ext cx="3427283" cy="920252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Top-down</a:t>
            </a:r>
            <a:endParaRPr sz="4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19"/>
          <p:cNvSpPr txBox="1"/>
          <p:nvPr/>
        </p:nvSpPr>
        <p:spPr>
          <a:xfrm>
            <a:off x="8451604" y="1412488"/>
            <a:ext cx="3427283" cy="920252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Bottom-up</a:t>
            </a:r>
            <a:endParaRPr sz="4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19"/>
          <p:cNvSpPr txBox="1"/>
          <p:nvPr/>
        </p:nvSpPr>
        <p:spPr>
          <a:xfrm>
            <a:off x="347538" y="725680"/>
            <a:ext cx="3363974" cy="160706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</a:pPr>
            <a:r>
              <a:rPr lang="en-US" sz="2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 Types of Nano Fabrication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p19"/>
          <p:cNvSpPr/>
          <p:nvPr/>
        </p:nvSpPr>
        <p:spPr>
          <a:xfrm>
            <a:off x="8129798" y="0"/>
            <a:ext cx="4088872" cy="6858000"/>
          </a:xfrm>
          <a:prstGeom prst="rect">
            <a:avLst/>
          </a:prstGeom>
          <a:solidFill>
            <a:srgbClr val="171616">
              <a:alpha val="8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19"/>
          <p:cNvSpPr/>
          <p:nvPr/>
        </p:nvSpPr>
        <p:spPr>
          <a:xfrm>
            <a:off x="-62372" y="0"/>
            <a:ext cx="4213886" cy="6858000"/>
          </a:xfrm>
          <a:prstGeom prst="rect">
            <a:avLst/>
          </a:prstGeom>
          <a:solidFill>
            <a:srgbClr val="171616">
              <a:alpha val="8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0947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206" name="Google Shape;206;p2"/>
          <p:cNvSpPr/>
          <p:nvPr/>
        </p:nvSpPr>
        <p:spPr>
          <a:xfrm>
            <a:off x="3253563" y="0"/>
            <a:ext cx="8938437" cy="169068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07" name="Google Shape;207;p2"/>
          <p:cNvSpPr/>
          <p:nvPr/>
        </p:nvSpPr>
        <p:spPr>
          <a:xfrm>
            <a:off x="0" y="-31344"/>
            <a:ext cx="12192000" cy="169068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08" name="Google Shape;208;p2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b="0" i="0" u="none" strike="noStrike" cap="none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HISTORY</a:t>
            </a:r>
            <a:endParaRPr sz="44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09" name="Google Shape;209;p2"/>
          <p:cNvGrpSpPr/>
          <p:nvPr/>
        </p:nvGrpSpPr>
        <p:grpSpPr>
          <a:xfrm>
            <a:off x="685800" y="2599637"/>
            <a:ext cx="4243184" cy="3065336"/>
            <a:chOff x="685800" y="2654959"/>
            <a:chExt cx="4243184" cy="3065336"/>
          </a:xfrm>
        </p:grpSpPr>
        <p:pic>
          <p:nvPicPr>
            <p:cNvPr id="210" name="Google Shape;210;p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85800" y="2654959"/>
              <a:ext cx="4243184" cy="2213040"/>
            </a:xfrm>
            <a:prstGeom prst="rect">
              <a:avLst/>
            </a:prstGeom>
            <a:noFill/>
            <a:ln w="9525" cap="flat" cmpd="sng">
              <a:solidFill>
                <a:srgbClr val="3A3838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76200" dist="63500" dir="2700000" algn="tl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211" name="Google Shape;211;p2"/>
            <p:cNvSpPr txBox="1"/>
            <p:nvPr/>
          </p:nvSpPr>
          <p:spPr>
            <a:xfrm>
              <a:off x="2347176" y="5197075"/>
              <a:ext cx="920432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US" sz="2800" b="0" i="0" u="none" strike="noStrike" cap="none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past</a:t>
              </a:r>
              <a:endParaRPr sz="2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</p:grpSp>
      <p:grpSp>
        <p:nvGrpSpPr>
          <p:cNvPr id="212" name="Google Shape;212;p2"/>
          <p:cNvGrpSpPr/>
          <p:nvPr/>
        </p:nvGrpSpPr>
        <p:grpSpPr>
          <a:xfrm>
            <a:off x="7055734" y="2300298"/>
            <a:ext cx="5299741" cy="4068583"/>
            <a:chOff x="7055734" y="2300298"/>
            <a:chExt cx="5299741" cy="4068583"/>
          </a:xfrm>
        </p:grpSpPr>
        <p:pic>
          <p:nvPicPr>
            <p:cNvPr id="213" name="Google Shape;213;p2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055734" y="2300298"/>
              <a:ext cx="4450466" cy="366401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4" name="Google Shape;214;p2"/>
            <p:cNvSpPr txBox="1"/>
            <p:nvPr/>
          </p:nvSpPr>
          <p:spPr>
            <a:xfrm>
              <a:off x="8821700" y="5845661"/>
              <a:ext cx="3533775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US" sz="2800" b="0" i="0" u="none" strike="noStrike" cap="none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present</a:t>
              </a:r>
              <a:endParaRPr sz="2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</p:grpSp>
      <p:cxnSp>
        <p:nvCxnSpPr>
          <p:cNvPr id="215" name="Google Shape;215;p2"/>
          <p:cNvCxnSpPr/>
          <p:nvPr/>
        </p:nvCxnSpPr>
        <p:spPr>
          <a:xfrm>
            <a:off x="5479312" y="3886200"/>
            <a:ext cx="1540613" cy="0"/>
          </a:xfrm>
          <a:prstGeom prst="straightConnector1">
            <a:avLst/>
          </a:prstGeom>
          <a:noFill/>
          <a:ln w="76200" cap="flat" cmpd="sng">
            <a:solidFill>
              <a:srgbClr val="3F3F3F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16" name="Google Shape;216;p2"/>
          <p:cNvSpPr/>
          <p:nvPr/>
        </p:nvSpPr>
        <p:spPr>
          <a:xfrm>
            <a:off x="7515217" y="5057996"/>
            <a:ext cx="371475" cy="409575"/>
          </a:xfrm>
          <a:prstGeom prst="ellipse">
            <a:avLst/>
          </a:prstGeom>
          <a:noFill/>
          <a:ln w="57150" cap="flat" cmpd="sng">
            <a:solidFill>
              <a:srgbClr val="C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17" name="Google Shape;217;p2"/>
          <p:cNvSpPr txBox="1"/>
          <p:nvPr/>
        </p:nvSpPr>
        <p:spPr>
          <a:xfrm>
            <a:off x="3587671" y="5709699"/>
            <a:ext cx="501665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 dirty="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QUANTUM DOT</a:t>
            </a:r>
            <a:endParaRPr sz="4800" dirty="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3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3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3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20"/>
          <p:cNvSpPr/>
          <p:nvPr/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20"/>
          <p:cNvSpPr txBox="1">
            <a:spLocks noGrp="1"/>
          </p:cNvSpPr>
          <p:nvPr>
            <p:ph type="title"/>
          </p:nvPr>
        </p:nvSpPr>
        <p:spPr>
          <a:xfrm>
            <a:off x="643468" y="623392"/>
            <a:ext cx="3363974" cy="160706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 dirty="0">
                <a:solidFill>
                  <a:schemeClr val="bg1"/>
                </a:solidFill>
              </a:rPr>
              <a:t>High Energy 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Ball Milling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357" name="Google Shape;357;p20"/>
          <p:cNvSpPr txBox="1">
            <a:spLocks noGrp="1"/>
          </p:cNvSpPr>
          <p:nvPr>
            <p:ph type="body" idx="1"/>
          </p:nvPr>
        </p:nvSpPr>
        <p:spPr>
          <a:xfrm>
            <a:off x="643468" y="2638043"/>
            <a:ext cx="3363974" cy="3415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 dirty="0">
                <a:solidFill>
                  <a:schemeClr val="bg1"/>
                </a:solidFill>
              </a:rPr>
              <a:t>Hollow cylindrical enclosure + balls</a:t>
            </a:r>
            <a:endParaRPr dirty="0">
              <a:solidFill>
                <a:schemeClr val="bg1"/>
              </a:solidFill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 dirty="0">
              <a:solidFill>
                <a:schemeClr val="bg1"/>
              </a:solidFill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 dirty="0">
                <a:solidFill>
                  <a:schemeClr val="bg1"/>
                </a:solidFill>
              </a:rPr>
              <a:t>Similar to grinding machine</a:t>
            </a:r>
            <a:endParaRPr dirty="0">
              <a:solidFill>
                <a:schemeClr val="bg1"/>
              </a:solidFill>
            </a:endParaRPr>
          </a:p>
        </p:txBody>
      </p:sp>
      <p:pic>
        <p:nvPicPr>
          <p:cNvPr id="358" name="Google Shape;358;p20" descr="high energy ball milling에 대한 이미지 검색결과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97763" y="1043596"/>
            <a:ext cx="6250769" cy="46099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1"/>
          <p:cNvSpPr/>
          <p:nvPr/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21"/>
          <p:cNvSpPr txBox="1">
            <a:spLocks noGrp="1"/>
          </p:cNvSpPr>
          <p:nvPr>
            <p:ph type="title"/>
          </p:nvPr>
        </p:nvSpPr>
        <p:spPr>
          <a:xfrm>
            <a:off x="643468" y="623392"/>
            <a:ext cx="3363974" cy="160706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 dirty="0">
                <a:solidFill>
                  <a:schemeClr val="bg1"/>
                </a:solidFill>
              </a:rPr>
              <a:t>Photolithography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365" name="Google Shape;365;p21"/>
          <p:cNvSpPr txBox="1">
            <a:spLocks noGrp="1"/>
          </p:cNvSpPr>
          <p:nvPr>
            <p:ph type="body" idx="1"/>
          </p:nvPr>
        </p:nvSpPr>
        <p:spPr>
          <a:xfrm>
            <a:off x="643468" y="2638043"/>
            <a:ext cx="3363974" cy="3415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bg1"/>
                </a:solidFill>
              </a:rPr>
              <a:t>Patterning        Sensor</a:t>
            </a:r>
            <a:endParaRPr dirty="0">
              <a:solidFill>
                <a:schemeClr val="bg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bg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bg1"/>
                </a:solidFill>
              </a:rPr>
              <a:t>PR change chemical structure by UV</a:t>
            </a:r>
            <a:endParaRPr dirty="0">
              <a:solidFill>
                <a:schemeClr val="bg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bg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bg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bg1"/>
                </a:solidFill>
              </a:rPr>
              <a:t>Leave pattern</a:t>
            </a:r>
            <a:endParaRPr dirty="0">
              <a:solidFill>
                <a:schemeClr val="bg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66" name="Google Shape;366;p21" descr="photolithography에 대한 이미지 검색결과"/>
          <p:cNvPicPr preferRelativeResize="0"/>
          <p:nvPr/>
        </p:nvPicPr>
        <p:blipFill rotWithShape="1">
          <a:blip r:embed="rId3">
            <a:alphaModFix/>
          </a:blip>
          <a:srcRect l="30625" t="19722" r="12917" b="12083"/>
          <a:stretch/>
        </p:blipFill>
        <p:spPr>
          <a:xfrm>
            <a:off x="5437112" y="643467"/>
            <a:ext cx="5972070" cy="5410199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21"/>
          <p:cNvSpPr/>
          <p:nvPr/>
        </p:nvSpPr>
        <p:spPr>
          <a:xfrm>
            <a:off x="2366650" y="2783325"/>
            <a:ext cx="363600" cy="2007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8" name="Google Shape;368;p21"/>
          <p:cNvSpPr/>
          <p:nvPr/>
        </p:nvSpPr>
        <p:spPr>
          <a:xfrm>
            <a:off x="2018525" y="4350500"/>
            <a:ext cx="348000" cy="5142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22"/>
          <p:cNvSpPr/>
          <p:nvPr/>
        </p:nvSpPr>
        <p:spPr>
          <a:xfrm>
            <a:off x="0" y="0"/>
            <a:ext cx="4059050" cy="685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22"/>
          <p:cNvSpPr txBox="1">
            <a:spLocks noGrp="1"/>
          </p:cNvSpPr>
          <p:nvPr>
            <p:ph type="body" idx="1"/>
          </p:nvPr>
        </p:nvSpPr>
        <p:spPr>
          <a:xfrm>
            <a:off x="4380855" y="1412489"/>
            <a:ext cx="3427283" cy="3788161"/>
          </a:xfrm>
          <a:prstGeom prst="rect">
            <a:avLst/>
          </a:prstGeom>
          <a:noFill/>
          <a:ln w="9525" cap="flat" cmpd="sng">
            <a:solidFill>
              <a:srgbClr val="3F3F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000" dirty="0">
                <a:highlight>
                  <a:srgbClr val="000000"/>
                </a:highlight>
              </a:rPr>
              <a:t>  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lang="en-US" sz="2000" dirty="0"/>
              <a:t> High energy ball milling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lang="en-US" sz="2000" dirty="0"/>
              <a:t> Photolithography 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</p:txBody>
      </p:sp>
      <p:cxnSp>
        <p:nvCxnSpPr>
          <p:cNvPr id="375" name="Google Shape;375;p22"/>
          <p:cNvCxnSpPr/>
          <p:nvPr/>
        </p:nvCxnSpPr>
        <p:spPr>
          <a:xfrm>
            <a:off x="8129871" y="1412488"/>
            <a:ext cx="0" cy="3657600"/>
          </a:xfrm>
          <a:prstGeom prst="straightConnector1">
            <a:avLst/>
          </a:prstGeom>
          <a:noFill/>
          <a:ln w="12700" cap="flat" cmpd="sng">
            <a:solidFill>
              <a:srgbClr val="7F7F7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76" name="Google Shape;376;p22"/>
          <p:cNvSpPr txBox="1">
            <a:spLocks noGrp="1"/>
          </p:cNvSpPr>
          <p:nvPr>
            <p:ph type="body" idx="2"/>
          </p:nvPr>
        </p:nvSpPr>
        <p:spPr>
          <a:xfrm>
            <a:off x="8451604" y="1412489"/>
            <a:ext cx="3427281" cy="3788161"/>
          </a:xfrm>
          <a:prstGeom prst="rect">
            <a:avLst/>
          </a:prstGeom>
          <a:noFill/>
          <a:ln w="9525" cap="flat" cmpd="sng">
            <a:solidFill>
              <a:srgbClr val="3F3F3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lang="en-US" sz="2000" dirty="0"/>
              <a:t> Sol-gel process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lang="en-US" sz="2000" dirty="0"/>
              <a:t> Gas Condensation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lang="en-US" sz="2000" dirty="0"/>
              <a:t> Chemical Vapor Deposition(CVD)</a:t>
            </a:r>
            <a:endParaRPr dirty="0"/>
          </a:p>
          <a:p>
            <a:pPr marL="22860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</p:txBody>
      </p:sp>
      <p:sp>
        <p:nvSpPr>
          <p:cNvPr id="377" name="Google Shape;377;p22"/>
          <p:cNvSpPr txBox="1"/>
          <p:nvPr/>
        </p:nvSpPr>
        <p:spPr>
          <a:xfrm>
            <a:off x="4380782" y="1412488"/>
            <a:ext cx="3427283" cy="920252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Top-down</a:t>
            </a:r>
            <a:endParaRPr sz="4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22"/>
          <p:cNvSpPr txBox="1"/>
          <p:nvPr/>
        </p:nvSpPr>
        <p:spPr>
          <a:xfrm>
            <a:off x="8451604" y="1412488"/>
            <a:ext cx="3427283" cy="920252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Bottom-up</a:t>
            </a:r>
            <a:endParaRPr sz="4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22"/>
          <p:cNvSpPr txBox="1"/>
          <p:nvPr/>
        </p:nvSpPr>
        <p:spPr>
          <a:xfrm>
            <a:off x="347538" y="725680"/>
            <a:ext cx="3363974" cy="160706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</a:pPr>
            <a:r>
              <a:rPr lang="en-US" sz="2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 Types of Nano Fabrication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22"/>
          <p:cNvSpPr/>
          <p:nvPr/>
        </p:nvSpPr>
        <p:spPr>
          <a:xfrm>
            <a:off x="-74" y="0"/>
            <a:ext cx="8129939" cy="6858000"/>
          </a:xfrm>
          <a:prstGeom prst="rect">
            <a:avLst/>
          </a:prstGeom>
          <a:solidFill>
            <a:srgbClr val="171616">
              <a:alpha val="8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23"/>
          <p:cNvSpPr/>
          <p:nvPr/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23"/>
          <p:cNvSpPr txBox="1">
            <a:spLocks noGrp="1"/>
          </p:cNvSpPr>
          <p:nvPr>
            <p:ph type="title"/>
          </p:nvPr>
        </p:nvSpPr>
        <p:spPr>
          <a:xfrm>
            <a:off x="643468" y="623392"/>
            <a:ext cx="3363974" cy="160706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 dirty="0">
                <a:solidFill>
                  <a:schemeClr val="bg1"/>
                </a:solidFill>
              </a:rPr>
              <a:t>Sol-Gel Process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387" name="Google Shape;387;p23"/>
          <p:cNvSpPr txBox="1">
            <a:spLocks noGrp="1"/>
          </p:cNvSpPr>
          <p:nvPr>
            <p:ph type="body" idx="1"/>
          </p:nvPr>
        </p:nvSpPr>
        <p:spPr>
          <a:xfrm>
            <a:off x="643468" y="2638043"/>
            <a:ext cx="3363974" cy="3415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Sol : A liquid suspension of solid particles whose size ranges from 1 nm ~ 1micron</a:t>
            </a:r>
            <a:endParaRPr dirty="0">
              <a:solidFill>
                <a:schemeClr val="bg1"/>
              </a:solidFill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Gel : di-phase material in which the solids encapsulate the solvent</a:t>
            </a:r>
            <a:endParaRPr sz="2400" dirty="0">
              <a:solidFill>
                <a:schemeClr val="bg1"/>
              </a:solidFill>
            </a:endParaRPr>
          </a:p>
        </p:txBody>
      </p:sp>
      <p:pic>
        <p:nvPicPr>
          <p:cNvPr id="388" name="Google Shape;388;p23" descr="sol-gel process에 대한 이미지 검색결과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18633" y="1326368"/>
            <a:ext cx="7433701" cy="5036331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23"/>
          <p:cNvSpPr txBox="1"/>
          <p:nvPr/>
        </p:nvSpPr>
        <p:spPr>
          <a:xfrm>
            <a:off x="4761325" y="3234600"/>
            <a:ext cx="1303800" cy="38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Hydrolysis</a:t>
            </a:r>
            <a:endParaRPr sz="18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p23"/>
          <p:cNvSpPr txBox="1"/>
          <p:nvPr/>
        </p:nvSpPr>
        <p:spPr>
          <a:xfrm>
            <a:off x="5977350" y="3173800"/>
            <a:ext cx="1532700" cy="711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Condensation process</a:t>
            </a:r>
            <a:endParaRPr sz="18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23"/>
          <p:cNvSpPr txBox="1"/>
          <p:nvPr/>
        </p:nvSpPr>
        <p:spPr>
          <a:xfrm>
            <a:off x="9339450" y="2007850"/>
            <a:ext cx="13038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dry</a:t>
            </a:r>
            <a:endParaRPr sz="18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23"/>
          <p:cNvSpPr txBox="1"/>
          <p:nvPr/>
        </p:nvSpPr>
        <p:spPr>
          <a:xfrm>
            <a:off x="9128275" y="3234600"/>
            <a:ext cx="13038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evaporate</a:t>
            </a:r>
            <a:endParaRPr sz="1800" b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24"/>
          <p:cNvSpPr/>
          <p:nvPr/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24"/>
          <p:cNvSpPr txBox="1">
            <a:spLocks noGrp="1"/>
          </p:cNvSpPr>
          <p:nvPr>
            <p:ph type="title"/>
          </p:nvPr>
        </p:nvSpPr>
        <p:spPr>
          <a:xfrm>
            <a:off x="643468" y="623392"/>
            <a:ext cx="3363974" cy="160706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 dirty="0">
                <a:solidFill>
                  <a:schemeClr val="bg1"/>
                </a:solidFill>
              </a:rPr>
              <a:t>Gas condensation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399" name="Google Shape;399;p24"/>
          <p:cNvSpPr txBox="1">
            <a:spLocks noGrp="1"/>
          </p:cNvSpPr>
          <p:nvPr>
            <p:ph type="body" idx="1"/>
          </p:nvPr>
        </p:nvSpPr>
        <p:spPr>
          <a:xfrm>
            <a:off x="643468" y="2638043"/>
            <a:ext cx="3363974" cy="3415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>
                <a:solidFill>
                  <a:schemeClr val="bg1"/>
                </a:solidFill>
              </a:rPr>
              <a:t>Evaporated metal moves through the chamber</a:t>
            </a:r>
            <a:endParaRPr dirty="0">
              <a:solidFill>
                <a:schemeClr val="bg1"/>
              </a:solidFill>
            </a:endParaRPr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 dirty="0">
              <a:solidFill>
                <a:schemeClr val="bg1"/>
              </a:solidFill>
            </a:endParaRPr>
          </a:p>
          <a:p>
            <a:pPr marL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>
                <a:solidFill>
                  <a:schemeClr val="bg1"/>
                </a:solidFill>
              </a:rPr>
              <a:t>Cool down</a:t>
            </a:r>
            <a:endParaRPr dirty="0">
              <a:solidFill>
                <a:schemeClr val="bg1"/>
              </a:solidFill>
            </a:endParaRPr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 dirty="0">
              <a:solidFill>
                <a:schemeClr val="bg1"/>
              </a:solidFill>
            </a:endParaRPr>
          </a:p>
          <a:p>
            <a:pPr marL="0" lvl="0" indent="0" algn="ctr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>
                <a:solidFill>
                  <a:schemeClr val="bg1"/>
                </a:solidFill>
              </a:rPr>
              <a:t>Nano particles are formed</a:t>
            </a:r>
            <a:endParaRPr dirty="0">
              <a:solidFill>
                <a:schemeClr val="bg1"/>
              </a:solidFill>
            </a:endParaRPr>
          </a:p>
          <a:p>
            <a:pPr marL="228600" lvl="0" indent="-101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endParaRPr sz="2000" dirty="0">
              <a:solidFill>
                <a:schemeClr val="bg1"/>
              </a:solidFill>
            </a:endParaRPr>
          </a:p>
        </p:txBody>
      </p:sp>
      <p:pic>
        <p:nvPicPr>
          <p:cNvPr id="400" name="Google Shape;400;p24" descr="gas condensation process에 대한 이미지 검색결과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12013" y="1084961"/>
            <a:ext cx="6770285" cy="5077713"/>
          </a:xfrm>
          <a:prstGeom prst="rect">
            <a:avLst/>
          </a:prstGeom>
          <a:noFill/>
          <a:ln>
            <a:noFill/>
          </a:ln>
        </p:spPr>
      </p:pic>
      <p:sp>
        <p:nvSpPr>
          <p:cNvPr id="401" name="Google Shape;401;p24"/>
          <p:cNvSpPr/>
          <p:nvPr/>
        </p:nvSpPr>
        <p:spPr>
          <a:xfrm>
            <a:off x="2200275" y="3771900"/>
            <a:ext cx="244242" cy="466725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24"/>
          <p:cNvSpPr/>
          <p:nvPr/>
        </p:nvSpPr>
        <p:spPr>
          <a:xfrm>
            <a:off x="2200275" y="4707995"/>
            <a:ext cx="244242" cy="466725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5"/>
          <p:cNvSpPr/>
          <p:nvPr/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25"/>
          <p:cNvSpPr txBox="1">
            <a:spLocks noGrp="1"/>
          </p:cNvSpPr>
          <p:nvPr>
            <p:ph type="title"/>
          </p:nvPr>
        </p:nvSpPr>
        <p:spPr>
          <a:xfrm>
            <a:off x="643468" y="623392"/>
            <a:ext cx="3363974" cy="160706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 dirty="0">
                <a:solidFill>
                  <a:schemeClr val="bg1"/>
                </a:solidFill>
              </a:rPr>
              <a:t>Chemical Vapor Deposition(CVD)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409" name="Google Shape;409;p25"/>
          <p:cNvSpPr txBox="1">
            <a:spLocks noGrp="1"/>
          </p:cNvSpPr>
          <p:nvPr>
            <p:ph type="body" idx="1"/>
          </p:nvPr>
        </p:nvSpPr>
        <p:spPr>
          <a:xfrm>
            <a:off x="643468" y="2638043"/>
            <a:ext cx="3363974" cy="3415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>
                <a:solidFill>
                  <a:schemeClr val="bg1"/>
                </a:solidFill>
              </a:rPr>
              <a:t>Substrate is exposed to precursors</a:t>
            </a:r>
            <a:endParaRPr dirty="0">
              <a:solidFill>
                <a:schemeClr val="bg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 dirty="0">
              <a:solidFill>
                <a:schemeClr val="bg1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>
                <a:solidFill>
                  <a:schemeClr val="bg1"/>
                </a:solidFill>
              </a:rPr>
              <a:t>Produce thin film on the substrate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>
                <a:solidFill>
                  <a:schemeClr val="bg1"/>
                </a:solidFill>
              </a:rPr>
              <a:t>&amp; Byproducts are removed by gas</a:t>
            </a:r>
            <a:endParaRPr sz="2000" dirty="0">
              <a:solidFill>
                <a:schemeClr val="bg1"/>
              </a:solidFill>
            </a:endParaRPr>
          </a:p>
        </p:txBody>
      </p:sp>
      <p:pic>
        <p:nvPicPr>
          <p:cNvPr id="410" name="Google Shape;410;p25" descr="CVD process에 대한 이미지 검색결과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45338" y="2312940"/>
            <a:ext cx="6843578" cy="2840085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Google Shape;411;p25"/>
          <p:cNvSpPr/>
          <p:nvPr/>
        </p:nvSpPr>
        <p:spPr>
          <a:xfrm>
            <a:off x="2081213" y="3568598"/>
            <a:ext cx="244242" cy="466725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17"/>
          <p:cNvSpPr/>
          <p:nvPr/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17"/>
          <p:cNvSpPr txBox="1">
            <a:spLocks noGrp="1"/>
          </p:cNvSpPr>
          <p:nvPr>
            <p:ph type="title"/>
          </p:nvPr>
        </p:nvSpPr>
        <p:spPr>
          <a:xfrm>
            <a:off x="643468" y="623392"/>
            <a:ext cx="3363974" cy="1607060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alibri"/>
              <a:buNone/>
            </a:pPr>
            <a:r>
              <a:rPr lang="en-US" sz="3600" dirty="0">
                <a:solidFill>
                  <a:srgbClr val="FFFFFF"/>
                </a:solidFill>
              </a:rPr>
              <a:t>Gold Nanoparticle</a:t>
            </a:r>
            <a:endParaRPr sz="3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17"/>
          <p:cNvSpPr txBox="1">
            <a:spLocks noGrp="1"/>
          </p:cNvSpPr>
          <p:nvPr>
            <p:ph type="body" idx="1"/>
          </p:nvPr>
        </p:nvSpPr>
        <p:spPr>
          <a:xfrm>
            <a:off x="643468" y="2638043"/>
            <a:ext cx="3363974" cy="3415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>
                <a:solidFill>
                  <a:schemeClr val="bg1"/>
                </a:solidFill>
              </a:rPr>
              <a:t>Different Size</a:t>
            </a:r>
            <a:endParaRPr dirty="0">
              <a:solidFill>
                <a:schemeClr val="bg1"/>
              </a:solidFill>
            </a:endParaRPr>
          </a:p>
          <a:p>
            <a:pPr marL="228600" lvl="0" indent="-5080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 dirty="0">
              <a:solidFill>
                <a:schemeClr val="bg1"/>
              </a:solidFill>
            </a:endParaRPr>
          </a:p>
          <a:p>
            <a:pPr marL="0" lvl="0" indent="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>
                <a:solidFill>
                  <a:schemeClr val="bg1"/>
                </a:solidFill>
              </a:rPr>
              <a:t>Different Properties</a:t>
            </a:r>
            <a:endParaRPr dirty="0">
              <a:solidFill>
                <a:schemeClr val="bg1"/>
              </a:solidFill>
            </a:endParaRPr>
          </a:p>
        </p:txBody>
      </p:sp>
      <p:pic>
        <p:nvPicPr>
          <p:cNvPr id="419" name="Google Shape;419;p17" descr="금나노입자 크기 색에 대한 이미지 검색결과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57204" y="643467"/>
            <a:ext cx="5731886" cy="5410199"/>
          </a:xfrm>
          <a:prstGeom prst="rect">
            <a:avLst/>
          </a:prstGeom>
          <a:noFill/>
          <a:ln>
            <a:noFill/>
          </a:ln>
        </p:spPr>
      </p:pic>
      <p:sp>
        <p:nvSpPr>
          <p:cNvPr id="420" name="Google Shape;420;p17"/>
          <p:cNvSpPr/>
          <p:nvPr/>
        </p:nvSpPr>
        <p:spPr>
          <a:xfrm>
            <a:off x="2190750" y="3429001"/>
            <a:ext cx="361950" cy="790574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grpSp>
        <p:nvGrpSpPr>
          <p:cNvPr id="426" name="Google Shape;426;p2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427" name="Google Shape;427;p26"/>
            <p:cNvSpPr/>
            <p:nvPr/>
          </p:nvSpPr>
          <p:spPr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l" t="t" r="r" b="b"/>
              <a:pathLst>
                <a:path w="2038" h="1169" extrusionOk="0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6862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28" name="Google Shape;428;p26"/>
            <p:cNvSpPr/>
            <p:nvPr/>
          </p:nvSpPr>
          <p:spPr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l" t="t" r="r" b="b"/>
              <a:pathLst>
                <a:path w="1549" h="1017" extrusionOk="0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29" name="Google Shape;429;p26"/>
            <p:cNvSpPr/>
            <p:nvPr/>
          </p:nvSpPr>
          <p:spPr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l" t="t" r="r" b="b"/>
              <a:pathLst>
                <a:path w="1688" h="1066" extrusionOk="0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7647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0" name="Google Shape;430;p26"/>
            <p:cNvSpPr/>
            <p:nvPr/>
          </p:nvSpPr>
          <p:spPr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l" t="t" r="r" b="b"/>
              <a:pathLst>
                <a:path w="2171" h="1326" extrusionOk="0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1" name="Google Shape;431;p26"/>
            <p:cNvSpPr/>
            <p:nvPr/>
          </p:nvSpPr>
          <p:spPr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l" t="t" r="r" b="b"/>
              <a:pathLst>
                <a:path w="106" h="143" extrusionOk="0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2" name="Google Shape;432;p26"/>
            <p:cNvSpPr/>
            <p:nvPr/>
          </p:nvSpPr>
          <p:spPr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l" t="t" r="r" b="b"/>
              <a:pathLst>
                <a:path w="2330" h="1452" extrusionOk="0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3725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3" name="Google Shape;433;p26"/>
            <p:cNvSpPr/>
            <p:nvPr/>
          </p:nvSpPr>
          <p:spPr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l" t="t" r="r" b="b"/>
              <a:pathLst>
                <a:path w="1216" h="1436" extrusionOk="0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294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4" name="Google Shape;434;p26"/>
            <p:cNvSpPr/>
            <p:nvPr/>
          </p:nvSpPr>
          <p:spPr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l" t="t" r="r" b="b"/>
              <a:pathLst>
                <a:path w="222" h="129" extrusionOk="0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294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5" name="Google Shape;435;p26"/>
            <p:cNvSpPr/>
            <p:nvPr/>
          </p:nvSpPr>
          <p:spPr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l" t="t" r="r" b="b"/>
              <a:pathLst>
                <a:path w="1174" h="1440" extrusionOk="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1764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6" name="Google Shape;436;p26"/>
            <p:cNvSpPr/>
            <p:nvPr/>
          </p:nvSpPr>
          <p:spPr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l" t="t" r="r" b="b"/>
              <a:pathLst>
                <a:path w="125" h="74" extrusionOk="0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1764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7" name="Google Shape;437;p26"/>
            <p:cNvSpPr/>
            <p:nvPr/>
          </p:nvSpPr>
          <p:spPr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l" t="t" r="r" b="b"/>
              <a:pathLst>
                <a:path w="1155" h="1440" extrusionOk="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 cmpd="sng">
              <a:solidFill>
                <a:schemeClr val="lt1">
                  <a:alpha val="11764"/>
                </a:schemeClr>
              </a:solidFill>
              <a:prstDash val="dashDot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8" name="Google Shape;438;p26"/>
            <p:cNvSpPr/>
            <p:nvPr/>
          </p:nvSpPr>
          <p:spPr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l" t="t" r="r" b="b"/>
              <a:pathLst>
                <a:path w="75" h="45" extrusionOk="0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 cmpd="sng">
              <a:solidFill>
                <a:schemeClr val="lt1">
                  <a:alpha val="11764"/>
                </a:schemeClr>
              </a:solidFill>
              <a:prstDash val="dashDot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9" name="Google Shape;439;p26"/>
            <p:cNvSpPr/>
            <p:nvPr/>
          </p:nvSpPr>
          <p:spPr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l" t="t" r="r" b="b"/>
              <a:pathLst>
                <a:path w="1160" h="1441" extrusionOk="0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40" name="Google Shape;440;p26"/>
            <p:cNvSpPr/>
            <p:nvPr/>
          </p:nvSpPr>
          <p:spPr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l" t="t" r="r" b="b"/>
              <a:pathLst>
                <a:path w="1137" h="1440" extrusionOk="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41" name="Google Shape;441;p26"/>
            <p:cNvSpPr/>
            <p:nvPr/>
          </p:nvSpPr>
          <p:spPr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l" t="t" r="r" b="b"/>
              <a:pathLst>
                <a:path w="1058" h="1439" extrusionOk="0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098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42" name="Google Shape;442;p26"/>
            <p:cNvSpPr/>
            <p:nvPr/>
          </p:nvSpPr>
          <p:spPr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l" t="t" r="r" b="b"/>
              <a:pathLst>
                <a:path w="718" h="575" extrusionOk="0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098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43" name="Google Shape;443;p26"/>
            <p:cNvSpPr/>
            <p:nvPr/>
          </p:nvSpPr>
          <p:spPr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l" t="t" r="r" b="b"/>
              <a:pathLst>
                <a:path w="620" h="536" extrusionOk="0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9803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44" name="Google Shape;444;p26"/>
            <p:cNvSpPr/>
            <p:nvPr/>
          </p:nvSpPr>
          <p:spPr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l" t="t" r="r" b="b"/>
              <a:pathLst>
                <a:path w="455" h="285" extrusionOk="0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9803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45" name="Google Shape;445;p26"/>
            <p:cNvSpPr/>
            <p:nvPr/>
          </p:nvSpPr>
          <p:spPr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l" t="t" r="r" b="b"/>
              <a:pathLst>
                <a:path w="188" h="112" extrusionOk="0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9803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46" name="Google Shape;446;p26"/>
          <p:cNvSpPr txBox="1">
            <a:spLocks noGrp="1"/>
          </p:cNvSpPr>
          <p:nvPr>
            <p:ph type="title"/>
          </p:nvPr>
        </p:nvSpPr>
        <p:spPr>
          <a:xfrm>
            <a:off x="1989010" y="1774367"/>
            <a:ext cx="8238744" cy="2646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Font typeface="Arial"/>
              <a:buNone/>
            </a:pPr>
            <a:r>
              <a:rPr lang="en-US" sz="6800" dirty="0">
                <a:solidFill>
                  <a:schemeClr val="bg1"/>
                </a:solidFill>
              </a:rPr>
              <a:t>The Application of Quantum dot</a:t>
            </a:r>
            <a:endParaRPr sz="6800" dirty="0">
              <a:solidFill>
                <a:schemeClr val="bg1"/>
              </a:solidFill>
            </a:endParaRPr>
          </a:p>
        </p:txBody>
      </p:sp>
      <p:sp>
        <p:nvSpPr>
          <p:cNvPr id="447" name="Google Shape;447;p26"/>
          <p:cNvSpPr/>
          <p:nvPr/>
        </p:nvSpPr>
        <p:spPr>
          <a:xfrm rot="10800000">
            <a:off x="1435823" y="3320139"/>
            <a:ext cx="300774" cy="259288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448" name="Google Shape;448;p26"/>
          <p:cNvSpPr txBox="1"/>
          <p:nvPr/>
        </p:nvSpPr>
        <p:spPr>
          <a:xfrm>
            <a:off x="7750675" y="4420975"/>
            <a:ext cx="3584700" cy="6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DooHyoung Lee</a:t>
            </a:r>
            <a:endParaRPr sz="3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Google Shape;453;p27" descr="건물, 창문, 앉아있는, 컴퓨터이(가) 표시된 사진&#10;&#10;자동 생성된 설명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28575"/>
            <a:ext cx="7919157" cy="4454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27" descr="모니터, 컴퓨터, 화면이(가) 표시된 사진&#10;&#10;자동 생성된 설명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4272844" y="2403475"/>
            <a:ext cx="7919156" cy="4454525"/>
          </a:xfrm>
          <a:prstGeom prst="rect">
            <a:avLst/>
          </a:prstGeom>
          <a:noFill/>
          <a:ln>
            <a:noFill/>
          </a:ln>
        </p:spPr>
      </p:pic>
      <p:sp>
        <p:nvSpPr>
          <p:cNvPr id="455" name="Google Shape;455;p27"/>
          <p:cNvSpPr txBox="1"/>
          <p:nvPr/>
        </p:nvSpPr>
        <p:spPr>
          <a:xfrm>
            <a:off x="8678502" y="428626"/>
            <a:ext cx="161166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Stained glass</a:t>
            </a:r>
            <a:endParaRPr sz="18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456" name="Google Shape;456;p27"/>
          <p:cNvSpPr txBox="1"/>
          <p:nvPr/>
        </p:nvSpPr>
        <p:spPr>
          <a:xfrm>
            <a:off x="8678502" y="869395"/>
            <a:ext cx="167545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Ancient Egypt</a:t>
            </a:r>
            <a:endParaRPr sz="18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457" name="Google Shape;457;p27"/>
          <p:cNvSpPr txBox="1"/>
          <p:nvPr/>
        </p:nvSpPr>
        <p:spPr>
          <a:xfrm>
            <a:off x="8678502" y="1345684"/>
            <a:ext cx="275415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Energy source=Sun light</a:t>
            </a:r>
            <a:endParaRPr sz="18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458" name="Google Shape;458;p27"/>
          <p:cNvSpPr txBox="1"/>
          <p:nvPr/>
        </p:nvSpPr>
        <p:spPr>
          <a:xfrm>
            <a:off x="759346" y="4824413"/>
            <a:ext cx="161166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QLED TV</a:t>
            </a:r>
            <a:endParaRPr sz="18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459" name="Google Shape;459;p27"/>
          <p:cNvSpPr txBox="1"/>
          <p:nvPr/>
        </p:nvSpPr>
        <p:spPr>
          <a:xfrm>
            <a:off x="759346" y="5265182"/>
            <a:ext cx="134844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SAMSUNG</a:t>
            </a:r>
            <a:endParaRPr sz="18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460" name="Google Shape;460;p27"/>
          <p:cNvSpPr txBox="1"/>
          <p:nvPr/>
        </p:nvSpPr>
        <p:spPr>
          <a:xfrm>
            <a:off x="759346" y="5741471"/>
            <a:ext cx="281025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Energy source=Blue light</a:t>
            </a:r>
            <a:endParaRPr sz="18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" grpId="0"/>
      <p:bldP spid="459" grpId="0"/>
      <p:bldP spid="46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5" name="Google Shape;465;p28"/>
          <p:cNvGrpSpPr/>
          <p:nvPr/>
        </p:nvGrpSpPr>
        <p:grpSpPr>
          <a:xfrm>
            <a:off x="748660" y="351127"/>
            <a:ext cx="10694701" cy="3639686"/>
            <a:chOff x="398841" y="2085238"/>
            <a:chExt cx="11780900" cy="4077623"/>
          </a:xfrm>
        </p:grpSpPr>
        <p:sp>
          <p:nvSpPr>
            <p:cNvPr id="466" name="Google Shape;466;p28"/>
            <p:cNvSpPr/>
            <p:nvPr/>
          </p:nvSpPr>
          <p:spPr>
            <a:xfrm>
              <a:off x="398841" y="4172084"/>
              <a:ext cx="1620000" cy="90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67" name="Google Shape;467;p28"/>
            <p:cNvSpPr/>
            <p:nvPr/>
          </p:nvSpPr>
          <p:spPr>
            <a:xfrm>
              <a:off x="2038866" y="4173156"/>
              <a:ext cx="1620000" cy="9000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68" name="Google Shape;468;p28"/>
            <p:cNvSpPr/>
            <p:nvPr/>
          </p:nvSpPr>
          <p:spPr>
            <a:xfrm>
              <a:off x="3678891" y="4172084"/>
              <a:ext cx="1620000" cy="900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69" name="Google Shape;469;p28"/>
            <p:cNvSpPr/>
            <p:nvPr/>
          </p:nvSpPr>
          <p:spPr>
            <a:xfrm>
              <a:off x="550264" y="4316308"/>
              <a:ext cx="251999" cy="251999"/>
            </a:xfrm>
            <a:prstGeom prst="ellipse">
              <a:avLst/>
            </a:prstGeom>
            <a:solidFill>
              <a:srgbClr val="FF7D7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70" name="Google Shape;470;p28"/>
            <p:cNvSpPr/>
            <p:nvPr/>
          </p:nvSpPr>
          <p:spPr>
            <a:xfrm>
              <a:off x="398841" y="5214958"/>
              <a:ext cx="4900050" cy="257176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>
                  <a:solidFill>
                    <a:schemeClr val="lt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Thin Film Transistor</a:t>
              </a: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71" name="Google Shape;471;p28"/>
            <p:cNvSpPr/>
            <p:nvPr/>
          </p:nvSpPr>
          <p:spPr>
            <a:xfrm>
              <a:off x="398841" y="5617447"/>
              <a:ext cx="4900050" cy="540599"/>
            </a:xfrm>
            <a:prstGeom prst="rect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0" dirty="0">
                  <a:solidFill>
                    <a:schemeClr val="dk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Glass</a:t>
              </a:r>
              <a:endParaRPr sz="25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72" name="Google Shape;472;p28"/>
            <p:cNvSpPr/>
            <p:nvPr/>
          </p:nvSpPr>
          <p:spPr>
            <a:xfrm rot="-5400000">
              <a:off x="615909" y="2983839"/>
              <a:ext cx="1185863" cy="900000"/>
            </a:xfrm>
            <a:prstGeom prst="stripedRightArrow">
              <a:avLst>
                <a:gd name="adj1" fmla="val 50000"/>
                <a:gd name="adj2" fmla="val 50000"/>
              </a:avLst>
            </a:prstGeom>
            <a:gradFill>
              <a:gsLst>
                <a:gs pos="0">
                  <a:schemeClr val="lt1"/>
                </a:gs>
                <a:gs pos="46000">
                  <a:srgbClr val="FF7D71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73" name="Google Shape;473;p28"/>
            <p:cNvSpPr/>
            <p:nvPr/>
          </p:nvSpPr>
          <p:spPr>
            <a:xfrm rot="-5400000">
              <a:off x="2255934" y="2983839"/>
              <a:ext cx="1185863" cy="900000"/>
            </a:xfrm>
            <a:prstGeom prst="stripedRightArrow">
              <a:avLst>
                <a:gd name="adj1" fmla="val 50000"/>
                <a:gd name="adj2" fmla="val 50000"/>
              </a:avLst>
            </a:prstGeom>
            <a:gradFill>
              <a:gsLst>
                <a:gs pos="0">
                  <a:srgbClr val="FFFFFF"/>
                </a:gs>
                <a:gs pos="46000">
                  <a:srgbClr val="A8D08C"/>
                </a:gs>
                <a:gs pos="100000">
                  <a:srgbClr val="00B050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74" name="Google Shape;474;p28"/>
            <p:cNvSpPr/>
            <p:nvPr/>
          </p:nvSpPr>
          <p:spPr>
            <a:xfrm rot="-5400000">
              <a:off x="3895959" y="2983838"/>
              <a:ext cx="1185863" cy="900000"/>
            </a:xfrm>
            <a:prstGeom prst="stripedRightArrow">
              <a:avLst>
                <a:gd name="adj1" fmla="val 50000"/>
                <a:gd name="adj2" fmla="val 50000"/>
              </a:avLst>
            </a:prstGeom>
            <a:gradFill>
              <a:gsLst>
                <a:gs pos="0">
                  <a:srgbClr val="FFFFFF"/>
                </a:gs>
                <a:gs pos="50000">
                  <a:srgbClr val="9CC2E5"/>
                </a:gs>
                <a:gs pos="100000">
                  <a:srgbClr val="005B9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75" name="Google Shape;475;p28"/>
            <p:cNvSpPr/>
            <p:nvPr/>
          </p:nvSpPr>
          <p:spPr>
            <a:xfrm>
              <a:off x="550264" y="4694196"/>
              <a:ext cx="251999" cy="251999"/>
            </a:xfrm>
            <a:prstGeom prst="ellipse">
              <a:avLst/>
            </a:prstGeom>
            <a:solidFill>
              <a:srgbClr val="FF7D7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76" name="Google Shape;476;p28"/>
            <p:cNvSpPr/>
            <p:nvPr/>
          </p:nvSpPr>
          <p:spPr>
            <a:xfrm>
              <a:off x="893314" y="4324319"/>
              <a:ext cx="251999" cy="251999"/>
            </a:xfrm>
            <a:prstGeom prst="ellipse">
              <a:avLst/>
            </a:prstGeom>
            <a:solidFill>
              <a:srgbClr val="FF7D7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77" name="Google Shape;477;p28"/>
            <p:cNvSpPr/>
            <p:nvPr/>
          </p:nvSpPr>
          <p:spPr>
            <a:xfrm>
              <a:off x="907601" y="4694195"/>
              <a:ext cx="251999" cy="251999"/>
            </a:xfrm>
            <a:prstGeom prst="ellipse">
              <a:avLst/>
            </a:prstGeom>
            <a:solidFill>
              <a:srgbClr val="FF7D7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78" name="Google Shape;478;p28"/>
            <p:cNvSpPr/>
            <p:nvPr/>
          </p:nvSpPr>
          <p:spPr>
            <a:xfrm>
              <a:off x="1263121" y="4316307"/>
              <a:ext cx="251999" cy="251999"/>
            </a:xfrm>
            <a:prstGeom prst="ellipse">
              <a:avLst/>
            </a:prstGeom>
            <a:solidFill>
              <a:srgbClr val="FF7D7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79" name="Google Shape;479;p28"/>
            <p:cNvSpPr/>
            <p:nvPr/>
          </p:nvSpPr>
          <p:spPr>
            <a:xfrm>
              <a:off x="1263121" y="4694195"/>
              <a:ext cx="251999" cy="251999"/>
            </a:xfrm>
            <a:prstGeom prst="ellipse">
              <a:avLst/>
            </a:prstGeom>
            <a:solidFill>
              <a:srgbClr val="FF7D7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80" name="Google Shape;480;p28"/>
            <p:cNvSpPr/>
            <p:nvPr/>
          </p:nvSpPr>
          <p:spPr>
            <a:xfrm>
              <a:off x="1606171" y="4324318"/>
              <a:ext cx="251999" cy="251999"/>
            </a:xfrm>
            <a:prstGeom prst="ellipse">
              <a:avLst/>
            </a:prstGeom>
            <a:solidFill>
              <a:srgbClr val="FF7D7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81" name="Google Shape;481;p28"/>
            <p:cNvSpPr/>
            <p:nvPr/>
          </p:nvSpPr>
          <p:spPr>
            <a:xfrm>
              <a:off x="1620458" y="4694194"/>
              <a:ext cx="251999" cy="251999"/>
            </a:xfrm>
            <a:prstGeom prst="ellipse">
              <a:avLst/>
            </a:prstGeom>
            <a:solidFill>
              <a:srgbClr val="FF7D7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82" name="Google Shape;482;p28"/>
            <p:cNvSpPr/>
            <p:nvPr/>
          </p:nvSpPr>
          <p:spPr>
            <a:xfrm>
              <a:off x="2170264" y="4299002"/>
              <a:ext cx="251999" cy="251999"/>
            </a:xfrm>
            <a:prstGeom prst="ellipse">
              <a:avLst/>
            </a:prstGeom>
            <a:solidFill>
              <a:srgbClr val="5DFF5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83" name="Google Shape;483;p28"/>
            <p:cNvSpPr/>
            <p:nvPr/>
          </p:nvSpPr>
          <p:spPr>
            <a:xfrm>
              <a:off x="2170264" y="4676890"/>
              <a:ext cx="251999" cy="251999"/>
            </a:xfrm>
            <a:prstGeom prst="ellipse">
              <a:avLst/>
            </a:prstGeom>
            <a:solidFill>
              <a:srgbClr val="5DFF5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84" name="Google Shape;484;p28"/>
            <p:cNvSpPr/>
            <p:nvPr/>
          </p:nvSpPr>
          <p:spPr>
            <a:xfrm>
              <a:off x="2513314" y="4307013"/>
              <a:ext cx="251999" cy="251999"/>
            </a:xfrm>
            <a:prstGeom prst="ellipse">
              <a:avLst/>
            </a:prstGeom>
            <a:solidFill>
              <a:srgbClr val="5DFF5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85" name="Google Shape;485;p28"/>
            <p:cNvSpPr/>
            <p:nvPr/>
          </p:nvSpPr>
          <p:spPr>
            <a:xfrm>
              <a:off x="2527601" y="4676889"/>
              <a:ext cx="251999" cy="251999"/>
            </a:xfrm>
            <a:prstGeom prst="ellipse">
              <a:avLst/>
            </a:prstGeom>
            <a:solidFill>
              <a:srgbClr val="5DFF5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86" name="Google Shape;486;p28"/>
            <p:cNvSpPr/>
            <p:nvPr/>
          </p:nvSpPr>
          <p:spPr>
            <a:xfrm>
              <a:off x="2883121" y="4299001"/>
              <a:ext cx="251999" cy="251999"/>
            </a:xfrm>
            <a:prstGeom prst="ellipse">
              <a:avLst/>
            </a:prstGeom>
            <a:solidFill>
              <a:srgbClr val="5DFF5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87" name="Google Shape;487;p28"/>
            <p:cNvSpPr/>
            <p:nvPr/>
          </p:nvSpPr>
          <p:spPr>
            <a:xfrm>
              <a:off x="2883121" y="4676889"/>
              <a:ext cx="251999" cy="251999"/>
            </a:xfrm>
            <a:prstGeom prst="ellipse">
              <a:avLst/>
            </a:prstGeom>
            <a:solidFill>
              <a:srgbClr val="5DFF5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88" name="Google Shape;488;p28"/>
            <p:cNvSpPr/>
            <p:nvPr/>
          </p:nvSpPr>
          <p:spPr>
            <a:xfrm>
              <a:off x="3226171" y="4307012"/>
              <a:ext cx="251999" cy="251999"/>
            </a:xfrm>
            <a:prstGeom prst="ellipse">
              <a:avLst/>
            </a:prstGeom>
            <a:solidFill>
              <a:srgbClr val="5DFF5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89" name="Google Shape;489;p28"/>
            <p:cNvSpPr/>
            <p:nvPr/>
          </p:nvSpPr>
          <p:spPr>
            <a:xfrm>
              <a:off x="3240458" y="4676888"/>
              <a:ext cx="251999" cy="251999"/>
            </a:xfrm>
            <a:prstGeom prst="ellipse">
              <a:avLst/>
            </a:prstGeom>
            <a:solidFill>
              <a:srgbClr val="5DFF5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90" name="Google Shape;490;p28"/>
            <p:cNvSpPr/>
            <p:nvPr/>
          </p:nvSpPr>
          <p:spPr>
            <a:xfrm>
              <a:off x="3816027" y="4299002"/>
              <a:ext cx="251999" cy="251999"/>
            </a:xfrm>
            <a:prstGeom prst="ellipse">
              <a:avLst/>
            </a:prstGeom>
            <a:solidFill>
              <a:srgbClr val="75C5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91" name="Google Shape;491;p28"/>
            <p:cNvSpPr/>
            <p:nvPr/>
          </p:nvSpPr>
          <p:spPr>
            <a:xfrm>
              <a:off x="3816027" y="4676890"/>
              <a:ext cx="251999" cy="251999"/>
            </a:xfrm>
            <a:prstGeom prst="ellipse">
              <a:avLst/>
            </a:prstGeom>
            <a:solidFill>
              <a:srgbClr val="75C5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92" name="Google Shape;492;p28"/>
            <p:cNvSpPr/>
            <p:nvPr/>
          </p:nvSpPr>
          <p:spPr>
            <a:xfrm>
              <a:off x="4159077" y="4307013"/>
              <a:ext cx="251999" cy="251999"/>
            </a:xfrm>
            <a:prstGeom prst="ellipse">
              <a:avLst/>
            </a:prstGeom>
            <a:solidFill>
              <a:srgbClr val="75C5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93" name="Google Shape;493;p28"/>
            <p:cNvSpPr/>
            <p:nvPr/>
          </p:nvSpPr>
          <p:spPr>
            <a:xfrm>
              <a:off x="4173364" y="4676889"/>
              <a:ext cx="251999" cy="251999"/>
            </a:xfrm>
            <a:prstGeom prst="ellipse">
              <a:avLst/>
            </a:prstGeom>
            <a:solidFill>
              <a:srgbClr val="75C5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94" name="Google Shape;494;p28"/>
            <p:cNvSpPr/>
            <p:nvPr/>
          </p:nvSpPr>
          <p:spPr>
            <a:xfrm>
              <a:off x="4528884" y="4299001"/>
              <a:ext cx="251999" cy="251999"/>
            </a:xfrm>
            <a:prstGeom prst="ellipse">
              <a:avLst/>
            </a:prstGeom>
            <a:solidFill>
              <a:srgbClr val="75C5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95" name="Google Shape;495;p28"/>
            <p:cNvSpPr/>
            <p:nvPr/>
          </p:nvSpPr>
          <p:spPr>
            <a:xfrm>
              <a:off x="4528884" y="4676889"/>
              <a:ext cx="251999" cy="251999"/>
            </a:xfrm>
            <a:prstGeom prst="ellipse">
              <a:avLst/>
            </a:prstGeom>
            <a:solidFill>
              <a:srgbClr val="75C5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96" name="Google Shape;496;p28"/>
            <p:cNvSpPr/>
            <p:nvPr/>
          </p:nvSpPr>
          <p:spPr>
            <a:xfrm>
              <a:off x="4871934" y="4307012"/>
              <a:ext cx="251999" cy="251999"/>
            </a:xfrm>
            <a:prstGeom prst="ellipse">
              <a:avLst/>
            </a:prstGeom>
            <a:solidFill>
              <a:srgbClr val="75C5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497" name="Google Shape;497;p28"/>
            <p:cNvSpPr/>
            <p:nvPr/>
          </p:nvSpPr>
          <p:spPr>
            <a:xfrm>
              <a:off x="4886221" y="4676888"/>
              <a:ext cx="251999" cy="251999"/>
            </a:xfrm>
            <a:prstGeom prst="ellipse">
              <a:avLst/>
            </a:prstGeom>
            <a:solidFill>
              <a:srgbClr val="75C5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cxnSp>
          <p:nvCxnSpPr>
            <p:cNvPr id="498" name="Google Shape;498;p28"/>
            <p:cNvCxnSpPr/>
            <p:nvPr/>
          </p:nvCxnSpPr>
          <p:spPr>
            <a:xfrm rot="10800000" flipH="1">
              <a:off x="4994975" y="3974650"/>
              <a:ext cx="323941" cy="458363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499" name="Google Shape;499;p28"/>
            <p:cNvSpPr/>
            <p:nvPr/>
          </p:nvSpPr>
          <p:spPr>
            <a:xfrm>
              <a:off x="5298891" y="3271859"/>
              <a:ext cx="1268400" cy="702791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>
                  <a:solidFill>
                    <a:schemeClr val="lt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Organic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>
                  <a:solidFill>
                    <a:schemeClr val="lt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particle</a:t>
              </a: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00" name="Google Shape;500;p28"/>
            <p:cNvSpPr/>
            <p:nvPr/>
          </p:nvSpPr>
          <p:spPr>
            <a:xfrm>
              <a:off x="7010307" y="4176899"/>
              <a:ext cx="1620000" cy="90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01" name="Google Shape;501;p28"/>
            <p:cNvSpPr/>
            <p:nvPr/>
          </p:nvSpPr>
          <p:spPr>
            <a:xfrm>
              <a:off x="8650332" y="4177971"/>
              <a:ext cx="1620000" cy="9000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02" name="Google Shape;502;p28"/>
            <p:cNvSpPr/>
            <p:nvPr/>
          </p:nvSpPr>
          <p:spPr>
            <a:xfrm>
              <a:off x="10290357" y="4176899"/>
              <a:ext cx="1620000" cy="900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03" name="Google Shape;503;p28"/>
            <p:cNvSpPr/>
            <p:nvPr/>
          </p:nvSpPr>
          <p:spPr>
            <a:xfrm>
              <a:off x="7161729" y="4292546"/>
              <a:ext cx="288000" cy="288000"/>
            </a:xfrm>
            <a:prstGeom prst="ellipse">
              <a:avLst/>
            </a:prstGeom>
            <a:solidFill>
              <a:srgbClr val="FF7D7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04" name="Google Shape;504;p28"/>
            <p:cNvSpPr/>
            <p:nvPr/>
          </p:nvSpPr>
          <p:spPr>
            <a:xfrm>
              <a:off x="7010307" y="5219773"/>
              <a:ext cx="4900050" cy="257176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>
                  <a:solidFill>
                    <a:schemeClr val="lt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Thin Film Transistor</a:t>
              </a: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05" name="Google Shape;505;p28"/>
            <p:cNvSpPr/>
            <p:nvPr/>
          </p:nvSpPr>
          <p:spPr>
            <a:xfrm>
              <a:off x="7010307" y="5622262"/>
              <a:ext cx="4900050" cy="540599"/>
            </a:xfrm>
            <a:prstGeom prst="rect">
              <a:avLst/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500" dirty="0">
                  <a:solidFill>
                    <a:schemeClr val="dk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Glass</a:t>
              </a:r>
              <a:endParaRPr sz="25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06" name="Google Shape;506;p28"/>
            <p:cNvSpPr/>
            <p:nvPr/>
          </p:nvSpPr>
          <p:spPr>
            <a:xfrm rot="-5400000">
              <a:off x="7227375" y="2988654"/>
              <a:ext cx="1185863" cy="900000"/>
            </a:xfrm>
            <a:prstGeom prst="stripedRightArrow">
              <a:avLst>
                <a:gd name="adj1" fmla="val 50000"/>
                <a:gd name="adj2" fmla="val 50000"/>
              </a:avLst>
            </a:prstGeom>
            <a:gradFill>
              <a:gsLst>
                <a:gs pos="0">
                  <a:schemeClr val="lt1"/>
                </a:gs>
                <a:gs pos="46000">
                  <a:srgbClr val="FF7D71"/>
                </a:gs>
                <a:gs pos="100000">
                  <a:srgbClr val="FF0000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07" name="Google Shape;507;p28"/>
            <p:cNvSpPr/>
            <p:nvPr/>
          </p:nvSpPr>
          <p:spPr>
            <a:xfrm rot="-5400000">
              <a:off x="8867400" y="2988654"/>
              <a:ext cx="1185863" cy="900000"/>
            </a:xfrm>
            <a:prstGeom prst="stripedRightArrow">
              <a:avLst>
                <a:gd name="adj1" fmla="val 50000"/>
                <a:gd name="adj2" fmla="val 50000"/>
              </a:avLst>
            </a:prstGeom>
            <a:gradFill>
              <a:gsLst>
                <a:gs pos="0">
                  <a:srgbClr val="FFFFFF"/>
                </a:gs>
                <a:gs pos="46000">
                  <a:srgbClr val="A8D08C"/>
                </a:gs>
                <a:gs pos="100000">
                  <a:srgbClr val="00B050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08" name="Google Shape;508;p28"/>
            <p:cNvSpPr/>
            <p:nvPr/>
          </p:nvSpPr>
          <p:spPr>
            <a:xfrm rot="-5400000">
              <a:off x="10507425" y="2988653"/>
              <a:ext cx="1185863" cy="900000"/>
            </a:xfrm>
            <a:prstGeom prst="stripedRightArrow">
              <a:avLst>
                <a:gd name="adj1" fmla="val 50000"/>
                <a:gd name="adj2" fmla="val 50000"/>
              </a:avLst>
            </a:prstGeom>
            <a:gradFill>
              <a:gsLst>
                <a:gs pos="0">
                  <a:srgbClr val="FFFFFF"/>
                </a:gs>
                <a:gs pos="50000">
                  <a:srgbClr val="9CC2E5"/>
                </a:gs>
                <a:gs pos="100000">
                  <a:srgbClr val="005B9D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09" name="Google Shape;509;p28"/>
            <p:cNvSpPr/>
            <p:nvPr/>
          </p:nvSpPr>
          <p:spPr>
            <a:xfrm>
              <a:off x="7161729" y="4670434"/>
              <a:ext cx="288000" cy="288000"/>
            </a:xfrm>
            <a:prstGeom prst="ellipse">
              <a:avLst/>
            </a:prstGeom>
            <a:solidFill>
              <a:srgbClr val="FF7D7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10" name="Google Shape;510;p28"/>
            <p:cNvSpPr/>
            <p:nvPr/>
          </p:nvSpPr>
          <p:spPr>
            <a:xfrm>
              <a:off x="7504779" y="4300557"/>
              <a:ext cx="288000" cy="288000"/>
            </a:xfrm>
            <a:prstGeom prst="ellipse">
              <a:avLst/>
            </a:prstGeom>
            <a:solidFill>
              <a:srgbClr val="FF7D7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11" name="Google Shape;511;p28"/>
            <p:cNvSpPr/>
            <p:nvPr/>
          </p:nvSpPr>
          <p:spPr>
            <a:xfrm>
              <a:off x="7519066" y="4670433"/>
              <a:ext cx="288000" cy="288000"/>
            </a:xfrm>
            <a:prstGeom prst="ellipse">
              <a:avLst/>
            </a:prstGeom>
            <a:solidFill>
              <a:srgbClr val="FF7D7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12" name="Google Shape;512;p28"/>
            <p:cNvSpPr/>
            <p:nvPr/>
          </p:nvSpPr>
          <p:spPr>
            <a:xfrm>
              <a:off x="7874586" y="4292545"/>
              <a:ext cx="288000" cy="288000"/>
            </a:xfrm>
            <a:prstGeom prst="ellipse">
              <a:avLst/>
            </a:prstGeom>
            <a:solidFill>
              <a:srgbClr val="FF7D7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13" name="Google Shape;513;p28"/>
            <p:cNvSpPr/>
            <p:nvPr/>
          </p:nvSpPr>
          <p:spPr>
            <a:xfrm>
              <a:off x="7874586" y="4670433"/>
              <a:ext cx="288000" cy="288000"/>
            </a:xfrm>
            <a:prstGeom prst="ellipse">
              <a:avLst/>
            </a:prstGeom>
            <a:solidFill>
              <a:srgbClr val="FF7D7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14" name="Google Shape;514;p28"/>
            <p:cNvSpPr/>
            <p:nvPr/>
          </p:nvSpPr>
          <p:spPr>
            <a:xfrm>
              <a:off x="8217636" y="4300556"/>
              <a:ext cx="288000" cy="288000"/>
            </a:xfrm>
            <a:prstGeom prst="ellipse">
              <a:avLst/>
            </a:prstGeom>
            <a:solidFill>
              <a:srgbClr val="FF7D7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15" name="Google Shape;515;p28"/>
            <p:cNvSpPr/>
            <p:nvPr/>
          </p:nvSpPr>
          <p:spPr>
            <a:xfrm>
              <a:off x="8231923" y="4670432"/>
              <a:ext cx="288000" cy="288000"/>
            </a:xfrm>
            <a:prstGeom prst="ellipse">
              <a:avLst/>
            </a:prstGeom>
            <a:solidFill>
              <a:srgbClr val="FF7D7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16" name="Google Shape;516;p28"/>
            <p:cNvSpPr/>
            <p:nvPr/>
          </p:nvSpPr>
          <p:spPr>
            <a:xfrm>
              <a:off x="8808826" y="4347148"/>
              <a:ext cx="180000" cy="180000"/>
            </a:xfrm>
            <a:prstGeom prst="ellipse">
              <a:avLst/>
            </a:prstGeom>
            <a:solidFill>
              <a:srgbClr val="5DFF5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17" name="Google Shape;517;p28"/>
            <p:cNvSpPr/>
            <p:nvPr/>
          </p:nvSpPr>
          <p:spPr>
            <a:xfrm>
              <a:off x="8808826" y="4725036"/>
              <a:ext cx="180000" cy="180000"/>
            </a:xfrm>
            <a:prstGeom prst="ellipse">
              <a:avLst/>
            </a:prstGeom>
            <a:solidFill>
              <a:srgbClr val="5DFF5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18" name="Google Shape;518;p28"/>
            <p:cNvSpPr/>
            <p:nvPr/>
          </p:nvSpPr>
          <p:spPr>
            <a:xfrm>
              <a:off x="9151876" y="4355159"/>
              <a:ext cx="180000" cy="180000"/>
            </a:xfrm>
            <a:prstGeom prst="ellipse">
              <a:avLst/>
            </a:prstGeom>
            <a:solidFill>
              <a:srgbClr val="5DFF5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19" name="Google Shape;519;p28"/>
            <p:cNvSpPr/>
            <p:nvPr/>
          </p:nvSpPr>
          <p:spPr>
            <a:xfrm>
              <a:off x="9166163" y="4725035"/>
              <a:ext cx="180000" cy="180000"/>
            </a:xfrm>
            <a:prstGeom prst="ellipse">
              <a:avLst/>
            </a:prstGeom>
            <a:solidFill>
              <a:srgbClr val="5DFF5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20" name="Google Shape;520;p28"/>
            <p:cNvSpPr/>
            <p:nvPr/>
          </p:nvSpPr>
          <p:spPr>
            <a:xfrm>
              <a:off x="9521683" y="4347147"/>
              <a:ext cx="180000" cy="180000"/>
            </a:xfrm>
            <a:prstGeom prst="ellipse">
              <a:avLst/>
            </a:prstGeom>
            <a:solidFill>
              <a:srgbClr val="5DFF5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21" name="Google Shape;521;p28"/>
            <p:cNvSpPr/>
            <p:nvPr/>
          </p:nvSpPr>
          <p:spPr>
            <a:xfrm>
              <a:off x="9521683" y="4725035"/>
              <a:ext cx="180000" cy="180000"/>
            </a:xfrm>
            <a:prstGeom prst="ellipse">
              <a:avLst/>
            </a:prstGeom>
            <a:solidFill>
              <a:srgbClr val="5DFF5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22" name="Google Shape;522;p28"/>
            <p:cNvSpPr/>
            <p:nvPr/>
          </p:nvSpPr>
          <p:spPr>
            <a:xfrm>
              <a:off x="9864733" y="4355158"/>
              <a:ext cx="180000" cy="180000"/>
            </a:xfrm>
            <a:prstGeom prst="ellipse">
              <a:avLst/>
            </a:prstGeom>
            <a:solidFill>
              <a:srgbClr val="5DFF5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23" name="Google Shape;523;p28"/>
            <p:cNvSpPr/>
            <p:nvPr/>
          </p:nvSpPr>
          <p:spPr>
            <a:xfrm>
              <a:off x="9879020" y="4725034"/>
              <a:ext cx="180000" cy="180000"/>
            </a:xfrm>
            <a:prstGeom prst="ellipse">
              <a:avLst/>
            </a:prstGeom>
            <a:solidFill>
              <a:srgbClr val="5DFF5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24" name="Google Shape;524;p28"/>
            <p:cNvSpPr/>
            <p:nvPr/>
          </p:nvSpPr>
          <p:spPr>
            <a:xfrm>
              <a:off x="10541793" y="4389545"/>
              <a:ext cx="108000" cy="108000"/>
            </a:xfrm>
            <a:prstGeom prst="ellipse">
              <a:avLst/>
            </a:prstGeom>
            <a:solidFill>
              <a:srgbClr val="75C5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25" name="Google Shape;525;p28"/>
            <p:cNvSpPr/>
            <p:nvPr/>
          </p:nvSpPr>
          <p:spPr>
            <a:xfrm>
              <a:off x="10541793" y="4767433"/>
              <a:ext cx="108000" cy="108000"/>
            </a:xfrm>
            <a:prstGeom prst="ellipse">
              <a:avLst/>
            </a:prstGeom>
            <a:solidFill>
              <a:srgbClr val="75C5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26" name="Google Shape;526;p28"/>
            <p:cNvSpPr/>
            <p:nvPr/>
          </p:nvSpPr>
          <p:spPr>
            <a:xfrm>
              <a:off x="10884843" y="4397556"/>
              <a:ext cx="108000" cy="108000"/>
            </a:xfrm>
            <a:prstGeom prst="ellipse">
              <a:avLst/>
            </a:prstGeom>
            <a:solidFill>
              <a:srgbClr val="75C5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27" name="Google Shape;527;p28"/>
            <p:cNvSpPr/>
            <p:nvPr/>
          </p:nvSpPr>
          <p:spPr>
            <a:xfrm>
              <a:off x="10899130" y="4767432"/>
              <a:ext cx="108000" cy="108000"/>
            </a:xfrm>
            <a:prstGeom prst="ellipse">
              <a:avLst/>
            </a:prstGeom>
            <a:solidFill>
              <a:srgbClr val="75C5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28" name="Google Shape;528;p28"/>
            <p:cNvSpPr/>
            <p:nvPr/>
          </p:nvSpPr>
          <p:spPr>
            <a:xfrm>
              <a:off x="11254650" y="4389544"/>
              <a:ext cx="108000" cy="108000"/>
            </a:xfrm>
            <a:prstGeom prst="ellipse">
              <a:avLst/>
            </a:prstGeom>
            <a:solidFill>
              <a:srgbClr val="75C5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29" name="Google Shape;529;p28"/>
            <p:cNvSpPr/>
            <p:nvPr/>
          </p:nvSpPr>
          <p:spPr>
            <a:xfrm>
              <a:off x="11254650" y="4767432"/>
              <a:ext cx="108000" cy="108000"/>
            </a:xfrm>
            <a:prstGeom prst="ellipse">
              <a:avLst/>
            </a:prstGeom>
            <a:solidFill>
              <a:srgbClr val="75C5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30" name="Google Shape;530;p28"/>
            <p:cNvSpPr/>
            <p:nvPr/>
          </p:nvSpPr>
          <p:spPr>
            <a:xfrm>
              <a:off x="11597700" y="4397555"/>
              <a:ext cx="108000" cy="108000"/>
            </a:xfrm>
            <a:prstGeom prst="ellipse">
              <a:avLst/>
            </a:prstGeom>
            <a:solidFill>
              <a:srgbClr val="75C5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31" name="Google Shape;531;p28"/>
            <p:cNvSpPr/>
            <p:nvPr/>
          </p:nvSpPr>
          <p:spPr>
            <a:xfrm>
              <a:off x="11611987" y="4767431"/>
              <a:ext cx="108000" cy="108000"/>
            </a:xfrm>
            <a:prstGeom prst="ellipse">
              <a:avLst/>
            </a:prstGeom>
            <a:solidFill>
              <a:srgbClr val="75C5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cxnSp>
          <p:nvCxnSpPr>
            <p:cNvPr id="532" name="Google Shape;532;p28"/>
            <p:cNvCxnSpPr/>
            <p:nvPr/>
          </p:nvCxnSpPr>
          <p:spPr>
            <a:xfrm rot="10800000" flipH="1">
              <a:off x="6937830" y="4450317"/>
              <a:ext cx="323941" cy="458363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533" name="Google Shape;533;p28"/>
            <p:cNvSpPr/>
            <p:nvPr/>
          </p:nvSpPr>
          <p:spPr>
            <a:xfrm>
              <a:off x="5546810" y="4872458"/>
              <a:ext cx="1387200" cy="73860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>
                  <a:solidFill>
                    <a:schemeClr val="lt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Quantum</a:t>
              </a:r>
              <a:endParaRPr sz="1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>
                  <a:solidFill>
                    <a:schemeClr val="lt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dot</a:t>
              </a:r>
              <a:endParaRPr sz="18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34" name="Google Shape;534;p28"/>
            <p:cNvSpPr txBox="1"/>
            <p:nvPr/>
          </p:nvSpPr>
          <p:spPr>
            <a:xfrm>
              <a:off x="1038734" y="2126746"/>
              <a:ext cx="1571263" cy="6895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400" dirty="0">
                  <a:solidFill>
                    <a:schemeClr val="dk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OLED</a:t>
              </a:r>
              <a:endParaRPr sz="3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35" name="Google Shape;535;p28"/>
            <p:cNvSpPr txBox="1"/>
            <p:nvPr/>
          </p:nvSpPr>
          <p:spPr>
            <a:xfrm>
              <a:off x="2633079" y="2171165"/>
              <a:ext cx="2685900" cy="7240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Organic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>
                  <a:solidFill>
                    <a:schemeClr val="dk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Light-Emitting Diode</a:t>
              </a:r>
              <a:endParaRPr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36" name="Google Shape;536;p28"/>
            <p:cNvSpPr txBox="1"/>
            <p:nvPr/>
          </p:nvSpPr>
          <p:spPr>
            <a:xfrm>
              <a:off x="2404921" y="2092484"/>
              <a:ext cx="380232" cy="8274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200" dirty="0">
                  <a:solidFill>
                    <a:schemeClr val="dk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(</a:t>
              </a:r>
              <a:endParaRPr sz="4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37" name="Google Shape;537;p28"/>
            <p:cNvSpPr txBox="1"/>
            <p:nvPr/>
          </p:nvSpPr>
          <p:spPr>
            <a:xfrm>
              <a:off x="4888788" y="2107413"/>
              <a:ext cx="380100" cy="8274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200" dirty="0">
                  <a:solidFill>
                    <a:schemeClr val="dk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)</a:t>
              </a:r>
              <a:endParaRPr sz="4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38" name="Google Shape;538;p28"/>
            <p:cNvSpPr txBox="1"/>
            <p:nvPr/>
          </p:nvSpPr>
          <p:spPr>
            <a:xfrm>
              <a:off x="7697769" y="2119500"/>
              <a:ext cx="1571263" cy="6895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400" dirty="0">
                  <a:solidFill>
                    <a:schemeClr val="dk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QLED</a:t>
              </a:r>
              <a:endParaRPr sz="3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39" name="Google Shape;539;p28"/>
            <p:cNvSpPr txBox="1"/>
            <p:nvPr/>
          </p:nvSpPr>
          <p:spPr>
            <a:xfrm>
              <a:off x="9292087" y="2163912"/>
              <a:ext cx="2618401" cy="7240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Quantum dot</a:t>
              </a: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dirty="0">
                  <a:solidFill>
                    <a:schemeClr val="dk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Light-Emitting Diode</a:t>
              </a:r>
              <a:endParaRPr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40" name="Google Shape;540;p28"/>
            <p:cNvSpPr txBox="1"/>
            <p:nvPr/>
          </p:nvSpPr>
          <p:spPr>
            <a:xfrm>
              <a:off x="9063956" y="2085238"/>
              <a:ext cx="380232" cy="8274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200" dirty="0">
                  <a:solidFill>
                    <a:schemeClr val="dk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(</a:t>
              </a:r>
              <a:endParaRPr sz="4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  <p:sp>
          <p:nvSpPr>
            <p:cNvPr id="541" name="Google Shape;541;p28"/>
            <p:cNvSpPr txBox="1"/>
            <p:nvPr/>
          </p:nvSpPr>
          <p:spPr>
            <a:xfrm>
              <a:off x="11799641" y="2100166"/>
              <a:ext cx="380100" cy="8274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200" dirty="0">
                  <a:solidFill>
                    <a:schemeClr val="dk1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Arial"/>
                </a:rPr>
                <a:t>)</a:t>
              </a:r>
              <a:endParaRPr sz="4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endParaRPr>
            </a:p>
          </p:txBody>
        </p:sp>
      </p:grpSp>
      <p:grpSp>
        <p:nvGrpSpPr>
          <p:cNvPr id="542" name="Google Shape;542;p28"/>
          <p:cNvGrpSpPr/>
          <p:nvPr/>
        </p:nvGrpSpPr>
        <p:grpSpPr>
          <a:xfrm>
            <a:off x="4143704" y="4350407"/>
            <a:ext cx="7453807" cy="2153383"/>
            <a:chOff x="-7" y="48730"/>
            <a:chExt cx="7453807" cy="2622240"/>
          </a:xfrm>
        </p:grpSpPr>
        <p:sp>
          <p:nvSpPr>
            <p:cNvPr id="543" name="Google Shape;543;p28"/>
            <p:cNvSpPr/>
            <p:nvPr/>
          </p:nvSpPr>
          <p:spPr>
            <a:xfrm>
              <a:off x="0" y="402970"/>
              <a:ext cx="7453800" cy="2268000"/>
            </a:xfrm>
            <a:prstGeom prst="rect">
              <a:avLst/>
            </a:prstGeom>
            <a:solidFill>
              <a:schemeClr val="lt1">
                <a:alpha val="89800"/>
              </a:schemeClr>
            </a:solidFill>
            <a:ln w="9525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44" name="Google Shape;544;p28"/>
            <p:cNvSpPr txBox="1"/>
            <p:nvPr/>
          </p:nvSpPr>
          <p:spPr>
            <a:xfrm>
              <a:off x="-7" y="402967"/>
              <a:ext cx="7453800" cy="1770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78500" tIns="499850" rIns="578500" bIns="170675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Malgun Gothic"/>
                <a:buChar char="•"/>
              </a:pPr>
              <a:r>
                <a:rPr lang="en-US" sz="2400" b="0" i="0" u="none" strike="noStrike" cap="none">
                  <a:solidFill>
                    <a:schemeClr val="dk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Better thermal stability</a:t>
              </a:r>
              <a:endParaRPr sz="24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Malgun Gothic"/>
                <a:buChar char="•"/>
              </a:pPr>
              <a:r>
                <a:rPr lang="en-US" sz="2400" b="0" i="0" u="none" strike="noStrike" cap="none">
                  <a:solidFill>
                    <a:schemeClr val="dk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Color doesn't change over time</a:t>
              </a:r>
              <a:endParaRPr sz="24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Malgun Gothic"/>
                <a:buChar char="•"/>
              </a:pPr>
              <a:r>
                <a:rPr lang="en-US" sz="2400" b="0" i="0" u="none" strike="noStrike" cap="none">
                  <a:solidFill>
                    <a:schemeClr val="dk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Can produce infrared ray</a:t>
              </a:r>
              <a:endParaRPr sz="24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545" name="Google Shape;545;p28"/>
            <p:cNvSpPr/>
            <p:nvPr/>
          </p:nvSpPr>
          <p:spPr>
            <a:xfrm>
              <a:off x="372692" y="48730"/>
              <a:ext cx="5217600" cy="7086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D1D1D1"/>
                </a:gs>
                <a:gs pos="50000">
                  <a:srgbClr val="C7C7C7"/>
                </a:gs>
                <a:gs pos="100000">
                  <a:srgbClr val="C0C0C0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46" name="Google Shape;546;p28"/>
            <p:cNvSpPr txBox="1"/>
            <p:nvPr/>
          </p:nvSpPr>
          <p:spPr>
            <a:xfrm>
              <a:off x="407277" y="83315"/>
              <a:ext cx="5148600" cy="63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7200" tIns="0" rIns="19720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Malgun Gothic"/>
                <a:buNone/>
              </a:pPr>
              <a:r>
                <a:rPr lang="en-US" sz="2400" b="0" i="0">
                  <a:solidFill>
                    <a:schemeClr val="dk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Why is the QLED better?</a:t>
              </a:r>
              <a:endParaRPr sz="240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223" name="Google Shape;223;p3"/>
          <p:cNvSpPr txBox="1">
            <a:spLocks noGrp="1"/>
          </p:cNvSpPr>
          <p:nvPr>
            <p:ph type="body" idx="1"/>
          </p:nvPr>
        </p:nvSpPr>
        <p:spPr>
          <a:xfrm>
            <a:off x="476250" y="2186780"/>
            <a:ext cx="10515600" cy="722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</a:pPr>
            <a:r>
              <a:rPr lang="en-US" sz="4800" dirty="0"/>
              <a:t>‘very small semi conductor crystal’</a:t>
            </a:r>
            <a:endParaRPr sz="4800" dirty="0"/>
          </a:p>
          <a:p>
            <a:pPr marL="22860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endParaRPr sz="4000" dirty="0"/>
          </a:p>
        </p:txBody>
      </p:sp>
      <p:sp>
        <p:nvSpPr>
          <p:cNvPr id="224" name="Google Shape;224;p3"/>
          <p:cNvSpPr/>
          <p:nvPr/>
        </p:nvSpPr>
        <p:spPr>
          <a:xfrm>
            <a:off x="3253563" y="0"/>
            <a:ext cx="8938437" cy="169068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5" name="Google Shape;225;p3"/>
          <p:cNvSpPr/>
          <p:nvPr/>
        </p:nvSpPr>
        <p:spPr>
          <a:xfrm>
            <a:off x="0" y="-31344"/>
            <a:ext cx="12192000" cy="169068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26" name="Google Shape;226;p3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b="0" i="0" u="none" strike="noStrike" cap="none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HISTORY</a:t>
            </a:r>
            <a:endParaRPr sz="44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cxnSp>
        <p:nvCxnSpPr>
          <p:cNvPr id="227" name="Google Shape;227;p3"/>
          <p:cNvCxnSpPr/>
          <p:nvPr/>
        </p:nvCxnSpPr>
        <p:spPr>
          <a:xfrm rot="-5400000" flipH="1">
            <a:off x="5214863" y="3273996"/>
            <a:ext cx="1762200" cy="1590600"/>
          </a:xfrm>
          <a:prstGeom prst="bentConnector3">
            <a:avLst>
              <a:gd name="adj1" fmla="val 50000"/>
            </a:avLst>
          </a:prstGeom>
          <a:noFill/>
          <a:ln w="57150" cap="flat" cmpd="sng">
            <a:solidFill>
              <a:srgbClr val="3F3F3F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28" name="Google Shape;228;p3"/>
          <p:cNvSpPr/>
          <p:nvPr/>
        </p:nvSpPr>
        <p:spPr>
          <a:xfrm>
            <a:off x="5734050" y="5229425"/>
            <a:ext cx="509947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“Quantum Dot”</a:t>
            </a:r>
            <a:endParaRPr sz="54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229" name="Google Shape;229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9069" y="2260686"/>
            <a:ext cx="4454207" cy="3663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3" descr="quantum dot solar cell 이미지 검색결과&quot;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84112" y="2390208"/>
            <a:ext cx="4357305" cy="3665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67201" y="2087156"/>
            <a:ext cx="5086599" cy="41143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552" name="Google Shape;552;p30"/>
          <p:cNvSpPr/>
          <p:nvPr/>
        </p:nvSpPr>
        <p:spPr>
          <a:xfrm>
            <a:off x="3253563" y="0"/>
            <a:ext cx="8938437" cy="169068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53" name="Google Shape;553;p30"/>
          <p:cNvSpPr/>
          <p:nvPr/>
        </p:nvSpPr>
        <p:spPr>
          <a:xfrm>
            <a:off x="0" y="-31344"/>
            <a:ext cx="12192000" cy="169068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54" name="Google Shape;554;p30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QLED</a:t>
            </a:r>
            <a:endParaRPr sz="44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55" name="Google Shape;555;p30"/>
          <p:cNvSpPr txBox="1"/>
          <p:nvPr/>
        </p:nvSpPr>
        <p:spPr>
          <a:xfrm>
            <a:off x="838200" y="2895301"/>
            <a:ext cx="2798100" cy="7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LIMIT…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6" name="Google Shape;556;p30"/>
          <p:cNvSpPr txBox="1"/>
          <p:nvPr/>
        </p:nvSpPr>
        <p:spPr>
          <a:xfrm>
            <a:off x="838200" y="3886200"/>
            <a:ext cx="31434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Not exactly QLED now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No Blue and Ultraviolet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Back light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57" name="Google Shape;557;p30"/>
          <p:cNvGraphicFramePr/>
          <p:nvPr>
            <p:extLst>
              <p:ext uri="{D42A27DB-BD31-4B8C-83A1-F6EECF244321}">
                <p14:modId xmlns:p14="http://schemas.microsoft.com/office/powerpoint/2010/main" val="2682312097"/>
              </p:ext>
            </p:extLst>
          </p:nvPr>
        </p:nvGraphicFramePr>
        <p:xfrm>
          <a:off x="4276344" y="2652415"/>
          <a:ext cx="7251200" cy="246755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640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5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586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900" u="none" strike="noStrike" cap="none" dirty="0"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149850" marR="149850" marT="74925" marB="749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800" u="none" strike="noStrike" cap="none" dirty="0">
                          <a:latin typeface="Calibri" panose="020F0502020204030204" pitchFamily="34" charset="0"/>
                          <a:sym typeface="Arial"/>
                        </a:rPr>
                        <a:t>PL-QLED (now)</a:t>
                      </a:r>
                      <a:endParaRPr sz="3800" u="none" strike="noStrike" cap="none" dirty="0"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149850" marR="149850" marT="74925" marB="749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800" u="none" strike="noStrike" cap="none" dirty="0">
                          <a:latin typeface="Calibri" panose="020F0502020204030204" pitchFamily="34" charset="0"/>
                          <a:sym typeface="Arial"/>
                        </a:rPr>
                        <a:t>EL-QLED (ideal)</a:t>
                      </a:r>
                      <a:endParaRPr sz="3800" u="none" strike="noStrike" cap="none" dirty="0"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149850" marR="149850" marT="74925" marB="749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89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900" u="none" strike="noStrike" cap="none" dirty="0">
                          <a:latin typeface="Calibri" panose="020F0502020204030204" pitchFamily="34" charset="0"/>
                          <a:sym typeface="Arial"/>
                        </a:rPr>
                        <a:t>Light source</a:t>
                      </a:r>
                      <a:endParaRPr sz="2900" u="none" strike="noStrike" cap="none" dirty="0">
                        <a:latin typeface="Calibri" panose="020F0502020204030204" pitchFamily="34" charset="0"/>
                        <a:ea typeface="Arial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marL="149850" marR="149850" marT="74925" marB="749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900" u="sng" strike="noStrike" cap="none" dirty="0">
                          <a:latin typeface="Calibri" panose="020F0502020204030204" pitchFamily="34" charset="0"/>
                          <a:sym typeface="Arial"/>
                        </a:rPr>
                        <a:t>Photo</a:t>
                      </a:r>
                      <a:r>
                        <a:rPr lang="en-US" sz="2900" u="none" strike="noStrike" cap="none" dirty="0">
                          <a:latin typeface="Calibri" panose="020F0502020204030204" pitchFamily="34" charset="0"/>
                          <a:sym typeface="Arial"/>
                        </a:rPr>
                        <a:t>-luminescence</a:t>
                      </a:r>
                      <a:endParaRPr sz="2900" u="none" strike="noStrike" cap="none" dirty="0"/>
                    </a:p>
                  </a:txBody>
                  <a:tcPr marL="149850" marR="149850" marT="74925" marB="749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900" u="sng" strike="noStrike" cap="none" dirty="0">
                          <a:latin typeface="Calibri" panose="020F0502020204030204" pitchFamily="34" charset="0"/>
                          <a:sym typeface="Arial"/>
                        </a:rPr>
                        <a:t>Electronic</a:t>
                      </a:r>
                      <a:r>
                        <a:rPr lang="en-US" sz="2900" u="none" strike="noStrike" cap="none" dirty="0">
                          <a:latin typeface="Calibri" panose="020F0502020204030204" pitchFamily="34" charset="0"/>
                          <a:sym typeface="Arial"/>
                        </a:rPr>
                        <a:t>-luminescence</a:t>
                      </a:r>
                      <a:endParaRPr sz="2900" u="none" strike="noStrike" cap="none" dirty="0"/>
                    </a:p>
                  </a:txBody>
                  <a:tcPr marL="149850" marR="149850" marT="74925" marB="749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563" name="Google Shape;563;p31"/>
          <p:cNvSpPr/>
          <p:nvPr/>
        </p:nvSpPr>
        <p:spPr>
          <a:xfrm>
            <a:off x="3253563" y="0"/>
            <a:ext cx="8938437" cy="169068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64" name="Google Shape;564;p31"/>
          <p:cNvSpPr/>
          <p:nvPr/>
        </p:nvSpPr>
        <p:spPr>
          <a:xfrm>
            <a:off x="0" y="-31344"/>
            <a:ext cx="12192000" cy="169068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65" name="Google Shape;565;p31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Solar Cell</a:t>
            </a:r>
            <a:endParaRPr sz="44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66" name="Google Shape;566;p31"/>
          <p:cNvPicPr preferRelativeResize="0"/>
          <p:nvPr/>
        </p:nvPicPr>
        <p:blipFill rotWithShape="1">
          <a:blip r:embed="rId3">
            <a:alphaModFix/>
          </a:blip>
          <a:srcRect l="1911" t="2068"/>
          <a:stretch/>
        </p:blipFill>
        <p:spPr>
          <a:xfrm>
            <a:off x="473074" y="2413386"/>
            <a:ext cx="5294313" cy="3532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31025" y="2637959"/>
            <a:ext cx="4445000" cy="2730500"/>
          </a:xfrm>
          <a:prstGeom prst="rect">
            <a:avLst/>
          </a:prstGeom>
          <a:noFill/>
          <a:ln>
            <a:noFill/>
          </a:ln>
        </p:spPr>
      </p:pic>
      <p:sp>
        <p:nvSpPr>
          <p:cNvPr id="568" name="Google Shape;568;p31"/>
          <p:cNvSpPr txBox="1"/>
          <p:nvPr/>
        </p:nvSpPr>
        <p:spPr>
          <a:xfrm>
            <a:off x="1534317" y="1847053"/>
            <a:ext cx="317182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General Solar Cell</a:t>
            </a:r>
            <a:endParaRPr sz="28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69" name="Google Shape;569;p31"/>
          <p:cNvSpPr txBox="1"/>
          <p:nvPr/>
        </p:nvSpPr>
        <p:spPr>
          <a:xfrm>
            <a:off x="7098506" y="1832765"/>
            <a:ext cx="411003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Quantum dot Solar Cell</a:t>
            </a:r>
            <a:endParaRPr sz="28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70" name="Google Shape;570;p31"/>
          <p:cNvSpPr txBox="1"/>
          <p:nvPr/>
        </p:nvSpPr>
        <p:spPr>
          <a:xfrm>
            <a:off x="1355676" y="6109317"/>
            <a:ext cx="360387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Control Band Gap</a:t>
            </a:r>
            <a:endParaRPr sz="32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71" name="Google Shape;571;p31"/>
          <p:cNvSpPr/>
          <p:nvPr/>
        </p:nvSpPr>
        <p:spPr>
          <a:xfrm>
            <a:off x="5573712" y="6078716"/>
            <a:ext cx="1044575" cy="60007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72" name="Google Shape;572;p31"/>
          <p:cNvSpPr txBox="1"/>
          <p:nvPr/>
        </p:nvSpPr>
        <p:spPr>
          <a:xfrm>
            <a:off x="7679436" y="6128215"/>
            <a:ext cx="286168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More efficient</a:t>
            </a:r>
            <a:endParaRPr sz="32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g7946c41661_0_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578" name="Google Shape;578;g7946c41661_0_6"/>
          <p:cNvSpPr/>
          <p:nvPr/>
        </p:nvSpPr>
        <p:spPr>
          <a:xfrm>
            <a:off x="3253563" y="0"/>
            <a:ext cx="8938500" cy="1690800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79" name="Google Shape;579;g7946c41661_0_6"/>
          <p:cNvSpPr/>
          <p:nvPr/>
        </p:nvSpPr>
        <p:spPr>
          <a:xfrm>
            <a:off x="0" y="-31344"/>
            <a:ext cx="12192000" cy="16908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80" name="Google Shape;580;g7946c41661_0_6"/>
          <p:cNvSpPr txBox="1"/>
          <p:nvPr/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Solar Cell</a:t>
            </a:r>
            <a:endParaRPr sz="44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81" name="Google Shape;581;g7946c41661_0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6625" y="2112425"/>
            <a:ext cx="6096000" cy="4038600"/>
          </a:xfrm>
          <a:prstGeom prst="rect">
            <a:avLst/>
          </a:prstGeom>
          <a:noFill/>
          <a:ln>
            <a:noFill/>
          </a:ln>
        </p:spPr>
      </p:pic>
      <p:sp>
        <p:nvSpPr>
          <p:cNvPr id="582" name="Google Shape;582;g7946c41661_0_6"/>
          <p:cNvSpPr txBox="1"/>
          <p:nvPr/>
        </p:nvSpPr>
        <p:spPr>
          <a:xfrm>
            <a:off x="6928850" y="4743275"/>
            <a:ext cx="50727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u="sng" dirty="0">
                <a:latin typeface="Calibri" panose="020F0502020204030204" pitchFamily="34" charset="0"/>
                <a:cs typeface="Calibri" panose="020F0502020204030204" pitchFamily="34" charset="0"/>
              </a:rPr>
              <a:t>Transparent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solar panel</a:t>
            </a:r>
            <a:endParaRPr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3" name="Google Shape;583;g7946c41661_0_6"/>
          <p:cNvSpPr txBox="1"/>
          <p:nvPr/>
        </p:nvSpPr>
        <p:spPr>
          <a:xfrm>
            <a:off x="8154650" y="2695900"/>
            <a:ext cx="26211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Infrared </a:t>
            </a:r>
            <a:r>
              <a:rPr lang="en-US" sz="3000" dirty="0">
                <a:latin typeface="Calibri" panose="020F0502020204030204" pitchFamily="34" charset="0"/>
                <a:cs typeface="Calibri" panose="020F0502020204030204" pitchFamily="34" charset="0"/>
              </a:rPr>
              <a:t> light</a:t>
            </a:r>
            <a:endParaRPr sz="3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latin typeface="Calibri" panose="020F0502020204030204" pitchFamily="34" charset="0"/>
                <a:cs typeface="Calibri" panose="020F0502020204030204" pitchFamily="34" charset="0"/>
              </a:rPr>
              <a:t>(Invisible)</a:t>
            </a:r>
            <a:endParaRPr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4" name="Google Shape;584;g7946c41661_0_6"/>
          <p:cNvSpPr/>
          <p:nvPr/>
        </p:nvSpPr>
        <p:spPr>
          <a:xfrm>
            <a:off x="9295150" y="3961250"/>
            <a:ext cx="396600" cy="7170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590" name="Google Shape;590;p32"/>
          <p:cNvSpPr/>
          <p:nvPr/>
        </p:nvSpPr>
        <p:spPr>
          <a:xfrm>
            <a:off x="3253563" y="0"/>
            <a:ext cx="8938437" cy="169068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91" name="Google Shape;591;p32"/>
          <p:cNvSpPr/>
          <p:nvPr/>
        </p:nvSpPr>
        <p:spPr>
          <a:xfrm>
            <a:off x="0" y="-31344"/>
            <a:ext cx="12192000" cy="169068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92" name="Google Shape;592;p32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Sensor</a:t>
            </a:r>
            <a:endParaRPr sz="44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93" name="Google Shape;593;p32"/>
          <p:cNvSpPr txBox="1"/>
          <p:nvPr/>
        </p:nvSpPr>
        <p:spPr>
          <a:xfrm>
            <a:off x="1113173" y="2296118"/>
            <a:ext cx="445770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Band gap control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widely and sensitively</a:t>
            </a:r>
            <a:endParaRPr sz="32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94" name="Google Shape;594;p32"/>
          <p:cNvSpPr txBox="1"/>
          <p:nvPr/>
        </p:nvSpPr>
        <p:spPr>
          <a:xfrm>
            <a:off x="1756110" y="3460748"/>
            <a:ext cx="381476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Great </a:t>
            </a:r>
            <a:r>
              <a:rPr lang="en-US" altLang="ko-KR" sz="2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optical</a:t>
            </a:r>
            <a:r>
              <a:rPr lang="en-US" sz="2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sensor</a:t>
            </a:r>
            <a:endParaRPr sz="28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595" name="Google Shape;595;p32"/>
          <p:cNvGrpSpPr/>
          <p:nvPr/>
        </p:nvGrpSpPr>
        <p:grpSpPr>
          <a:xfrm>
            <a:off x="6507287" y="1844745"/>
            <a:ext cx="4235168" cy="4712950"/>
            <a:chOff x="1635248" y="950"/>
            <a:chExt cx="4235168" cy="4712950"/>
          </a:xfrm>
        </p:grpSpPr>
        <p:sp>
          <p:nvSpPr>
            <p:cNvPr id="596" name="Google Shape;596;p32"/>
            <p:cNvSpPr/>
            <p:nvPr/>
          </p:nvSpPr>
          <p:spPr>
            <a:xfrm>
              <a:off x="1928445" y="533038"/>
              <a:ext cx="3648775" cy="3648775"/>
            </a:xfrm>
            <a:prstGeom prst="blockArc">
              <a:avLst>
                <a:gd name="adj1" fmla="val 12600000"/>
                <a:gd name="adj2" fmla="val 16200000"/>
                <a:gd name="adj3" fmla="val 4526"/>
              </a:avLst>
            </a:prstGeom>
            <a:solidFill>
              <a:srgbClr val="AEB2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97" name="Google Shape;597;p32"/>
            <p:cNvSpPr/>
            <p:nvPr/>
          </p:nvSpPr>
          <p:spPr>
            <a:xfrm>
              <a:off x="1928445" y="533038"/>
              <a:ext cx="3648775" cy="3648775"/>
            </a:xfrm>
            <a:prstGeom prst="blockArc">
              <a:avLst>
                <a:gd name="adj1" fmla="val 9000000"/>
                <a:gd name="adj2" fmla="val 12600000"/>
                <a:gd name="adj3" fmla="val 4526"/>
              </a:avLst>
            </a:prstGeom>
            <a:solidFill>
              <a:srgbClr val="AEB2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98" name="Google Shape;598;p32"/>
            <p:cNvSpPr/>
            <p:nvPr/>
          </p:nvSpPr>
          <p:spPr>
            <a:xfrm>
              <a:off x="1928445" y="533038"/>
              <a:ext cx="3648775" cy="3648775"/>
            </a:xfrm>
            <a:prstGeom prst="blockArc">
              <a:avLst>
                <a:gd name="adj1" fmla="val 5400000"/>
                <a:gd name="adj2" fmla="val 9000000"/>
                <a:gd name="adj3" fmla="val 4526"/>
              </a:avLst>
            </a:prstGeom>
            <a:solidFill>
              <a:srgbClr val="AEB2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99" name="Google Shape;599;p32"/>
            <p:cNvSpPr/>
            <p:nvPr/>
          </p:nvSpPr>
          <p:spPr>
            <a:xfrm>
              <a:off x="1928445" y="533038"/>
              <a:ext cx="3648775" cy="3648775"/>
            </a:xfrm>
            <a:prstGeom prst="blockArc">
              <a:avLst>
                <a:gd name="adj1" fmla="val 1800000"/>
                <a:gd name="adj2" fmla="val 5400000"/>
                <a:gd name="adj3" fmla="val 4526"/>
              </a:avLst>
            </a:prstGeom>
            <a:solidFill>
              <a:srgbClr val="AEB2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00" name="Google Shape;600;p32"/>
            <p:cNvSpPr/>
            <p:nvPr/>
          </p:nvSpPr>
          <p:spPr>
            <a:xfrm>
              <a:off x="1928445" y="533038"/>
              <a:ext cx="3648775" cy="3648775"/>
            </a:xfrm>
            <a:prstGeom prst="blockArc">
              <a:avLst>
                <a:gd name="adj1" fmla="val 19800000"/>
                <a:gd name="adj2" fmla="val 1800000"/>
                <a:gd name="adj3" fmla="val 4526"/>
              </a:avLst>
            </a:prstGeom>
            <a:solidFill>
              <a:srgbClr val="AEB2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01" name="Google Shape;601;p32"/>
            <p:cNvSpPr/>
            <p:nvPr/>
          </p:nvSpPr>
          <p:spPr>
            <a:xfrm>
              <a:off x="1928445" y="533038"/>
              <a:ext cx="3648775" cy="3648775"/>
            </a:xfrm>
            <a:prstGeom prst="blockArc">
              <a:avLst>
                <a:gd name="adj1" fmla="val 16200000"/>
                <a:gd name="adj2" fmla="val 19800000"/>
                <a:gd name="adj3" fmla="val 4526"/>
              </a:avLst>
            </a:prstGeom>
            <a:solidFill>
              <a:srgbClr val="AEB2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02" name="Google Shape;602;p32"/>
            <p:cNvSpPr/>
            <p:nvPr/>
          </p:nvSpPr>
          <p:spPr>
            <a:xfrm>
              <a:off x="2933733" y="1538326"/>
              <a:ext cx="1638199" cy="1638199"/>
            </a:xfrm>
            <a:prstGeom prst="ellipse">
              <a:avLst/>
            </a:pr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03" name="Google Shape;603;p32"/>
            <p:cNvSpPr txBox="1"/>
            <p:nvPr/>
          </p:nvSpPr>
          <p:spPr>
            <a:xfrm>
              <a:off x="3173642" y="1778235"/>
              <a:ext cx="1158381" cy="11583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775" tIns="17775" rIns="17775" bIns="177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algun Gothic"/>
                <a:buNone/>
              </a:pPr>
              <a:r>
                <a:rPr lang="en-US" sz="14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QUANTUM DOT SENSOR</a:t>
              </a:r>
              <a:endParaRPr sz="140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604" name="Google Shape;604;p32"/>
            <p:cNvSpPr/>
            <p:nvPr/>
          </p:nvSpPr>
          <p:spPr>
            <a:xfrm>
              <a:off x="3179463" y="950"/>
              <a:ext cx="1146739" cy="1146739"/>
            </a:xfrm>
            <a:prstGeom prst="ellipse">
              <a:avLst/>
            </a:pr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05" name="Google Shape;605;p32"/>
            <p:cNvSpPr txBox="1"/>
            <p:nvPr/>
          </p:nvSpPr>
          <p:spPr>
            <a:xfrm>
              <a:off x="3347399" y="168886"/>
              <a:ext cx="810867" cy="8108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25" tIns="15225" rIns="15225" bIns="15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Malgun Gothic"/>
                <a:buNone/>
              </a:pPr>
              <a:r>
                <a:rPr lang="en-US" sz="12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Optical</a:t>
              </a:r>
              <a:endParaRPr sz="120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606" name="Google Shape;606;p32"/>
            <p:cNvSpPr/>
            <p:nvPr/>
          </p:nvSpPr>
          <p:spPr>
            <a:xfrm>
              <a:off x="4723677" y="892503"/>
              <a:ext cx="1146739" cy="1146739"/>
            </a:xfrm>
            <a:prstGeom prst="ellipse">
              <a:avLst/>
            </a:pr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07" name="Google Shape;607;p32"/>
            <p:cNvSpPr txBox="1"/>
            <p:nvPr/>
          </p:nvSpPr>
          <p:spPr>
            <a:xfrm>
              <a:off x="4891613" y="1060439"/>
              <a:ext cx="810867" cy="8108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25" tIns="15225" rIns="15225" bIns="15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Malgun Gothic"/>
                <a:buNone/>
              </a:pPr>
              <a:r>
                <a:rPr lang="en-US" sz="12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Chemical compound</a:t>
              </a:r>
              <a:endParaRPr sz="120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608" name="Google Shape;608;p32"/>
            <p:cNvSpPr/>
            <p:nvPr/>
          </p:nvSpPr>
          <p:spPr>
            <a:xfrm>
              <a:off x="4723677" y="2675608"/>
              <a:ext cx="1146739" cy="1146739"/>
            </a:xfrm>
            <a:prstGeom prst="ellipse">
              <a:avLst/>
            </a:pr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09" name="Google Shape;609;p32"/>
            <p:cNvSpPr txBox="1"/>
            <p:nvPr/>
          </p:nvSpPr>
          <p:spPr>
            <a:xfrm>
              <a:off x="4891613" y="2843544"/>
              <a:ext cx="810867" cy="8108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25" tIns="15225" rIns="15225" bIns="15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Malgun Gothic"/>
                <a:buNone/>
              </a:pPr>
              <a:r>
                <a:rPr lang="en-US" sz="12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Heat</a:t>
              </a:r>
              <a:endParaRPr sz="120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610" name="Google Shape;610;p32"/>
            <p:cNvSpPr/>
            <p:nvPr/>
          </p:nvSpPr>
          <p:spPr>
            <a:xfrm>
              <a:off x="3179463" y="3567161"/>
              <a:ext cx="1146739" cy="1146739"/>
            </a:xfrm>
            <a:prstGeom prst="ellipse">
              <a:avLst/>
            </a:pr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11" name="Google Shape;611;p32"/>
            <p:cNvSpPr txBox="1"/>
            <p:nvPr/>
          </p:nvSpPr>
          <p:spPr>
            <a:xfrm>
              <a:off x="3347399" y="3735097"/>
              <a:ext cx="810867" cy="8108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25" tIns="15225" rIns="15225" bIns="15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Malgun Gothic"/>
                <a:buNone/>
              </a:pPr>
              <a:r>
                <a:rPr lang="en-US" sz="12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Gravity</a:t>
              </a:r>
              <a:endParaRPr sz="120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612" name="Google Shape;612;p32"/>
            <p:cNvSpPr/>
            <p:nvPr/>
          </p:nvSpPr>
          <p:spPr>
            <a:xfrm>
              <a:off x="1635248" y="2675608"/>
              <a:ext cx="1146739" cy="1146739"/>
            </a:xfrm>
            <a:prstGeom prst="ellipse">
              <a:avLst/>
            </a:pr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13" name="Google Shape;613;p32"/>
            <p:cNvSpPr txBox="1"/>
            <p:nvPr/>
          </p:nvSpPr>
          <p:spPr>
            <a:xfrm>
              <a:off x="1803184" y="2843544"/>
              <a:ext cx="810867" cy="8108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25" tIns="15225" rIns="15225" bIns="15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Malgun Gothic"/>
                <a:buNone/>
              </a:pPr>
              <a:r>
                <a:rPr lang="en-US" sz="120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Magnetic Field</a:t>
              </a:r>
              <a:endParaRPr sz="120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614" name="Google Shape;614;p32"/>
            <p:cNvSpPr/>
            <p:nvPr/>
          </p:nvSpPr>
          <p:spPr>
            <a:xfrm>
              <a:off x="1635248" y="892503"/>
              <a:ext cx="1146739" cy="1146739"/>
            </a:xfrm>
            <a:prstGeom prst="ellipse">
              <a:avLst/>
            </a:pr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15" name="Google Shape;615;p32"/>
            <p:cNvSpPr txBox="1"/>
            <p:nvPr/>
          </p:nvSpPr>
          <p:spPr>
            <a:xfrm>
              <a:off x="1803184" y="1060439"/>
              <a:ext cx="810867" cy="8108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25" tIns="15225" rIns="15225" bIns="15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200"/>
                <a:buFont typeface="Malgun Gothic"/>
                <a:buNone/>
              </a:pPr>
              <a:r>
                <a:rPr lang="en-US" sz="1200" dirty="0">
                  <a:solidFill>
                    <a:schemeClr val="lt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Electric Field</a:t>
              </a:r>
              <a:endParaRPr sz="1200" dirty="0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616" name="Google Shape;616;p32"/>
          <p:cNvSpPr/>
          <p:nvPr/>
        </p:nvSpPr>
        <p:spPr>
          <a:xfrm>
            <a:off x="605966" y="3460748"/>
            <a:ext cx="1014413" cy="523221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617" name="Google Shape;617;p32"/>
          <p:cNvSpPr txBox="1"/>
          <p:nvPr/>
        </p:nvSpPr>
        <p:spPr>
          <a:xfrm>
            <a:off x="724675" y="4436291"/>
            <a:ext cx="484619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u="sng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Quantum Dot Sensor</a:t>
            </a:r>
            <a:endParaRPr sz="3600" b="1" u="sng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623" name="Google Shape;623;p33"/>
          <p:cNvSpPr/>
          <p:nvPr/>
        </p:nvSpPr>
        <p:spPr>
          <a:xfrm>
            <a:off x="3253563" y="0"/>
            <a:ext cx="8938437" cy="169068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624" name="Google Shape;624;p33"/>
          <p:cNvSpPr/>
          <p:nvPr/>
        </p:nvSpPr>
        <p:spPr>
          <a:xfrm>
            <a:off x="0" y="-31344"/>
            <a:ext cx="12192000" cy="169068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625" name="Google Shape;625;p33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Chemical Sensor</a:t>
            </a:r>
            <a:endParaRPr sz="44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626" name="Google Shape;626;p33"/>
          <p:cNvSpPr txBox="1"/>
          <p:nvPr/>
        </p:nvSpPr>
        <p:spPr>
          <a:xfrm>
            <a:off x="1485900" y="1849284"/>
            <a:ext cx="3381054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High band gap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Wide surface area</a:t>
            </a:r>
            <a:endParaRPr sz="30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627" name="Google Shape;627;p33"/>
          <p:cNvSpPr/>
          <p:nvPr/>
        </p:nvSpPr>
        <p:spPr>
          <a:xfrm>
            <a:off x="5257801" y="2003172"/>
            <a:ext cx="1685925" cy="74295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628" name="Google Shape;628;p33"/>
          <p:cNvSpPr txBox="1"/>
          <p:nvPr/>
        </p:nvSpPr>
        <p:spPr>
          <a:xfrm>
            <a:off x="7385024" y="2003175"/>
            <a:ext cx="41490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Sensitive Sensor</a:t>
            </a:r>
            <a:endParaRPr sz="40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629" name="Google Shape;629;p33"/>
          <p:cNvSpPr txBox="1"/>
          <p:nvPr/>
        </p:nvSpPr>
        <p:spPr>
          <a:xfrm>
            <a:off x="7914795" y="2851910"/>
            <a:ext cx="289053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Can use for Gas sensor</a:t>
            </a:r>
            <a:endParaRPr sz="20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630" name="Google Shape;630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2550" y="3439575"/>
            <a:ext cx="5044778" cy="275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" name="Google Shape;631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36650" y="3563138"/>
            <a:ext cx="5599025" cy="263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637" name="Google Shape;637;p34"/>
          <p:cNvSpPr/>
          <p:nvPr/>
        </p:nvSpPr>
        <p:spPr>
          <a:xfrm>
            <a:off x="3253563" y="0"/>
            <a:ext cx="8938437" cy="169068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638" name="Google Shape;638;p34"/>
          <p:cNvSpPr/>
          <p:nvPr/>
        </p:nvSpPr>
        <p:spPr>
          <a:xfrm>
            <a:off x="0" y="-31344"/>
            <a:ext cx="12192000" cy="169068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639" name="Google Shape;639;p34"/>
          <p:cNvSpPr txBox="1"/>
          <p:nvPr/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 err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ZnO</a:t>
            </a: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QD Gas Sensor </a:t>
            </a:r>
            <a:r>
              <a:rPr lang="en-US" sz="3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(Acetone in the breath)</a:t>
            </a: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44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40" name="Google Shape;640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199" y="1899841"/>
            <a:ext cx="4807097" cy="4652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" name="Google Shape;641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5296" y="2170862"/>
            <a:ext cx="6241905" cy="41109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7946c41661_0_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647" name="Google Shape;647;g7946c41661_0_24"/>
          <p:cNvSpPr/>
          <p:nvPr/>
        </p:nvSpPr>
        <p:spPr>
          <a:xfrm>
            <a:off x="3253563" y="0"/>
            <a:ext cx="8938500" cy="1690800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648" name="Google Shape;648;g7946c41661_0_24"/>
          <p:cNvSpPr/>
          <p:nvPr/>
        </p:nvSpPr>
        <p:spPr>
          <a:xfrm>
            <a:off x="0" y="-31344"/>
            <a:ext cx="12192000" cy="16908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649" name="Google Shape;649;g7946c41661_0_24"/>
          <p:cNvSpPr txBox="1"/>
          <p:nvPr/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Others...</a:t>
            </a:r>
            <a:endParaRPr sz="44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650" name="Google Shape;650;g7946c41661_0_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53563" y="1871550"/>
            <a:ext cx="5534615" cy="4862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BB1E227A-98C7-4045-BC91-7D70BF4FCFF0}"/>
              </a:ext>
            </a:extLst>
          </p:cNvPr>
          <p:cNvSpPr/>
          <p:nvPr/>
        </p:nvSpPr>
        <p:spPr>
          <a:xfrm>
            <a:off x="117675" y="57872"/>
            <a:ext cx="11956648" cy="674225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graphicFrame>
        <p:nvGraphicFramePr>
          <p:cNvPr id="20" name="다이어그램 19">
            <a:extLst>
              <a:ext uri="{FF2B5EF4-FFF2-40B4-BE49-F238E27FC236}">
                <a16:creationId xmlns:a16="http://schemas.microsoft.com/office/drawing/2014/main" id="{9CFA99CB-41A7-8D46-8C6D-F7B94D96BDD1}"/>
              </a:ext>
            </a:extLst>
          </p:cNvPr>
          <p:cNvGraphicFramePr/>
          <p:nvPr/>
        </p:nvGraphicFramePr>
        <p:xfrm>
          <a:off x="1087652" y="310041"/>
          <a:ext cx="10016693" cy="623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직사각형 12">
            <a:extLst>
              <a:ext uri="{FF2B5EF4-FFF2-40B4-BE49-F238E27FC236}">
                <a16:creationId xmlns:a16="http://schemas.microsoft.com/office/drawing/2014/main" id="{3B3F9051-C5D3-CF4F-BAB8-9E2BF8002FA5}"/>
              </a:ext>
            </a:extLst>
          </p:cNvPr>
          <p:cNvSpPr/>
          <p:nvPr/>
        </p:nvSpPr>
        <p:spPr>
          <a:xfrm>
            <a:off x="-11576" y="2875588"/>
            <a:ext cx="12292315" cy="1106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77B868-3C28-AF42-BD73-16CA57E2F3EC}"/>
              </a:ext>
            </a:extLst>
          </p:cNvPr>
          <p:cNvSpPr txBox="1"/>
          <p:nvPr/>
        </p:nvSpPr>
        <p:spPr>
          <a:xfrm>
            <a:off x="4174602" y="2921168"/>
            <a:ext cx="38427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 sz="6000" dirty="0">
                <a:solidFill>
                  <a:sysClr val="windowText" lastClr="000000"/>
                </a:solidFill>
              </a:rPr>
              <a:t>Thank you</a:t>
            </a:r>
            <a:endParaRPr kumimoji="1" lang="ko-KR" altLang="en-US" sz="60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358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4141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414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grpSp>
        <p:nvGrpSpPr>
          <p:cNvPr id="258" name="Google Shape;258;p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259" name="Google Shape;259;p8"/>
            <p:cNvSpPr/>
            <p:nvPr/>
          </p:nvSpPr>
          <p:spPr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l" t="t" r="r" b="b"/>
              <a:pathLst>
                <a:path w="2038" h="1169" extrusionOk="0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6862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0" name="Google Shape;260;p8"/>
            <p:cNvSpPr/>
            <p:nvPr/>
          </p:nvSpPr>
          <p:spPr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l" t="t" r="r" b="b"/>
              <a:pathLst>
                <a:path w="1549" h="1017" extrusionOk="0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2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1" name="Google Shape;261;p8"/>
            <p:cNvSpPr/>
            <p:nvPr/>
          </p:nvSpPr>
          <p:spPr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l" t="t" r="r" b="b"/>
              <a:pathLst>
                <a:path w="1688" h="1066" extrusionOk="0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7647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2" name="Google Shape;262;p8"/>
            <p:cNvSpPr/>
            <p:nvPr/>
          </p:nvSpPr>
          <p:spPr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l" t="t" r="r" b="b"/>
              <a:pathLst>
                <a:path w="2171" h="1326" extrusionOk="0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3" name="Google Shape;263;p8"/>
            <p:cNvSpPr/>
            <p:nvPr/>
          </p:nvSpPr>
          <p:spPr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l" t="t" r="r" b="b"/>
              <a:pathLst>
                <a:path w="106" h="143" extrusionOk="0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4" name="Google Shape;264;p8"/>
            <p:cNvSpPr/>
            <p:nvPr/>
          </p:nvSpPr>
          <p:spPr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l" t="t" r="r" b="b"/>
              <a:pathLst>
                <a:path w="2330" h="1452" extrusionOk="0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3725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5" name="Google Shape;265;p8"/>
            <p:cNvSpPr/>
            <p:nvPr/>
          </p:nvSpPr>
          <p:spPr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l" t="t" r="r" b="b"/>
              <a:pathLst>
                <a:path w="1216" h="1436" extrusionOk="0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294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6" name="Google Shape;266;p8"/>
            <p:cNvSpPr/>
            <p:nvPr/>
          </p:nvSpPr>
          <p:spPr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l" t="t" r="r" b="b"/>
              <a:pathLst>
                <a:path w="222" h="129" extrusionOk="0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294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7" name="Google Shape;267;p8"/>
            <p:cNvSpPr/>
            <p:nvPr/>
          </p:nvSpPr>
          <p:spPr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l" t="t" r="r" b="b"/>
              <a:pathLst>
                <a:path w="1174" h="1440" extrusionOk="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1764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8" name="Google Shape;268;p8"/>
            <p:cNvSpPr/>
            <p:nvPr/>
          </p:nvSpPr>
          <p:spPr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l" t="t" r="r" b="b"/>
              <a:pathLst>
                <a:path w="125" h="74" extrusionOk="0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1764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9" name="Google Shape;269;p8"/>
            <p:cNvSpPr/>
            <p:nvPr/>
          </p:nvSpPr>
          <p:spPr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l" t="t" r="r" b="b"/>
              <a:pathLst>
                <a:path w="1155" h="1440" extrusionOk="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 cmpd="sng">
              <a:solidFill>
                <a:schemeClr val="lt1">
                  <a:alpha val="11764"/>
                </a:schemeClr>
              </a:solidFill>
              <a:prstDash val="dashDot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0" name="Google Shape;270;p8"/>
            <p:cNvSpPr/>
            <p:nvPr/>
          </p:nvSpPr>
          <p:spPr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l" t="t" r="r" b="b"/>
              <a:pathLst>
                <a:path w="75" h="45" extrusionOk="0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 cmpd="sng">
              <a:solidFill>
                <a:schemeClr val="lt1">
                  <a:alpha val="11764"/>
                </a:schemeClr>
              </a:solidFill>
              <a:prstDash val="dashDot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1" name="Google Shape;271;p8"/>
            <p:cNvSpPr/>
            <p:nvPr/>
          </p:nvSpPr>
          <p:spPr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l" t="t" r="r" b="b"/>
              <a:pathLst>
                <a:path w="1160" h="1441" extrusionOk="0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2" name="Google Shape;272;p8"/>
            <p:cNvSpPr/>
            <p:nvPr/>
          </p:nvSpPr>
          <p:spPr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l" t="t" r="r" b="b"/>
              <a:pathLst>
                <a:path w="1137" h="1440" extrusionOk="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1764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3" name="Google Shape;273;p8"/>
            <p:cNvSpPr/>
            <p:nvPr/>
          </p:nvSpPr>
          <p:spPr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l" t="t" r="r" b="b"/>
              <a:pathLst>
                <a:path w="1058" h="1439" extrusionOk="0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098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4" name="Google Shape;274;p8"/>
            <p:cNvSpPr/>
            <p:nvPr/>
          </p:nvSpPr>
          <p:spPr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l" t="t" r="r" b="b"/>
              <a:pathLst>
                <a:path w="718" h="575" extrusionOk="0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1098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5" name="Google Shape;275;p8"/>
            <p:cNvSpPr/>
            <p:nvPr/>
          </p:nvSpPr>
          <p:spPr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l" t="t" r="r" b="b"/>
              <a:pathLst>
                <a:path w="620" h="536" extrusionOk="0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9803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6" name="Google Shape;276;p8"/>
            <p:cNvSpPr/>
            <p:nvPr/>
          </p:nvSpPr>
          <p:spPr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l" t="t" r="r" b="b"/>
              <a:pathLst>
                <a:path w="455" h="285" extrusionOk="0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9803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7" name="Google Shape;277;p8"/>
            <p:cNvSpPr/>
            <p:nvPr/>
          </p:nvSpPr>
          <p:spPr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l" t="t" r="r" b="b"/>
              <a:pathLst>
                <a:path w="188" h="112" extrusionOk="0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9803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78" name="Google Shape;278;p8"/>
          <p:cNvSpPr txBox="1">
            <a:spLocks noGrp="1"/>
          </p:cNvSpPr>
          <p:nvPr>
            <p:ph type="title"/>
          </p:nvPr>
        </p:nvSpPr>
        <p:spPr>
          <a:xfrm>
            <a:off x="1976600" y="2327175"/>
            <a:ext cx="9514500" cy="215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Font typeface="Arial"/>
              <a:buNone/>
            </a:pPr>
            <a:r>
              <a:rPr lang="en-US" sz="6800" dirty="0"/>
              <a:t>What is </a:t>
            </a:r>
            <a:endParaRPr sz="680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Font typeface="Arial"/>
              <a:buNone/>
            </a:pPr>
            <a:r>
              <a:rPr lang="en-US" sz="6800" dirty="0"/>
              <a:t>“Quantum dot”?</a:t>
            </a:r>
            <a:endParaRPr sz="6800" dirty="0"/>
          </a:p>
        </p:txBody>
      </p:sp>
      <p:sp>
        <p:nvSpPr>
          <p:cNvPr id="279" name="Google Shape;279;p8"/>
          <p:cNvSpPr/>
          <p:nvPr/>
        </p:nvSpPr>
        <p:spPr>
          <a:xfrm rot="10800000">
            <a:off x="1435823" y="3320139"/>
            <a:ext cx="300774" cy="259288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80" name="Google Shape;280;p8"/>
          <p:cNvSpPr txBox="1"/>
          <p:nvPr/>
        </p:nvSpPr>
        <p:spPr>
          <a:xfrm>
            <a:off x="8240800" y="4420975"/>
            <a:ext cx="3094500" cy="6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Lee Ja </a:t>
            </a:r>
            <a:r>
              <a:rPr lang="en-US" sz="3000" dirty="0" err="1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Kyoung</a:t>
            </a:r>
            <a:endParaRPr sz="3000" dirty="0">
              <a:solidFill>
                <a:schemeClr val="l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5"/>
          <p:cNvSpPr txBox="1"/>
          <p:nvPr/>
        </p:nvSpPr>
        <p:spPr>
          <a:xfrm>
            <a:off x="1685925" y="3358216"/>
            <a:ext cx="4410075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More discrete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Increse</a:t>
            </a:r>
            <a:r>
              <a:rPr lang="en-US" sz="2400" dirty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 Band gap</a:t>
            </a:r>
            <a:endParaRPr sz="2400" dirty="0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86" name="Google Shape;286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287" name="Google Shape;287;p5"/>
          <p:cNvSpPr/>
          <p:nvPr/>
        </p:nvSpPr>
        <p:spPr>
          <a:xfrm>
            <a:off x="3253563" y="0"/>
            <a:ext cx="8938437" cy="1690687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88" name="Google Shape;288;p5"/>
          <p:cNvSpPr/>
          <p:nvPr/>
        </p:nvSpPr>
        <p:spPr>
          <a:xfrm>
            <a:off x="0" y="-31344"/>
            <a:ext cx="12192000" cy="169068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89" name="Google Shape;289;p5"/>
          <p:cNvSpPr txBox="1"/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INTRODUCTION</a:t>
            </a:r>
            <a:endParaRPr sz="44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295" name="Google Shape;295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0" y="2024468"/>
            <a:ext cx="5032436" cy="4237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62937" y="6261625"/>
            <a:ext cx="1938203" cy="596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97975" y="6261625"/>
            <a:ext cx="3694932" cy="596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5" descr="Quantum dot 이미지 검색결과&quot;"/>
          <p:cNvPicPr preferRelativeResize="0"/>
          <p:nvPr/>
        </p:nvPicPr>
        <p:blipFill rotWithShape="1">
          <a:blip r:embed="rId6">
            <a:alphaModFix/>
          </a:blip>
          <a:srcRect r="13927"/>
          <a:stretch/>
        </p:blipFill>
        <p:spPr>
          <a:xfrm>
            <a:off x="195209" y="1870356"/>
            <a:ext cx="5375419" cy="4237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79483cec93_0_5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332" name="Google Shape;332;g79483cec93_0_52"/>
          <p:cNvSpPr/>
          <p:nvPr/>
        </p:nvSpPr>
        <p:spPr>
          <a:xfrm>
            <a:off x="3253563" y="0"/>
            <a:ext cx="8938500" cy="1690800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33" name="Google Shape;333;g79483cec93_0_52"/>
          <p:cNvSpPr/>
          <p:nvPr/>
        </p:nvSpPr>
        <p:spPr>
          <a:xfrm>
            <a:off x="0" y="-31344"/>
            <a:ext cx="12192000" cy="16908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34" name="Google Shape;334;g79483cec93_0_52"/>
          <p:cNvSpPr txBox="1"/>
          <p:nvPr/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INTRODUCTION</a:t>
            </a:r>
            <a:endParaRPr sz="44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339" name="Google Shape;339;g79483cec93_0_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388" y="1826377"/>
            <a:ext cx="6966250" cy="4977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g79483cec93_0_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59638" y="1857721"/>
            <a:ext cx="4459715" cy="48112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1531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79483cec93_0_5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332" name="Google Shape;332;g79483cec93_0_52"/>
          <p:cNvSpPr/>
          <p:nvPr/>
        </p:nvSpPr>
        <p:spPr>
          <a:xfrm>
            <a:off x="3253563" y="0"/>
            <a:ext cx="8938500" cy="1690800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33" name="Google Shape;333;g79483cec93_0_52"/>
          <p:cNvSpPr/>
          <p:nvPr/>
        </p:nvSpPr>
        <p:spPr>
          <a:xfrm>
            <a:off x="0" y="-31344"/>
            <a:ext cx="12192000" cy="16908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34" name="Google Shape;334;g79483cec93_0_52"/>
          <p:cNvSpPr txBox="1"/>
          <p:nvPr/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INTRODUCTION</a:t>
            </a:r>
            <a:endParaRPr sz="44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339" name="Google Shape;339;g79483cec93_0_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388" y="1826377"/>
            <a:ext cx="6966250" cy="4977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g79483cec93_0_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59638" y="1857721"/>
            <a:ext cx="4459715" cy="481128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341;g79483cec93_0_52">
            <a:extLst>
              <a:ext uri="{FF2B5EF4-FFF2-40B4-BE49-F238E27FC236}">
                <a16:creationId xmlns:a16="http://schemas.microsoft.com/office/drawing/2014/main" id="{D210A842-F3F8-41C8-8D19-03681B542A1D}"/>
              </a:ext>
            </a:extLst>
          </p:cNvPr>
          <p:cNvSpPr/>
          <p:nvPr/>
        </p:nvSpPr>
        <p:spPr>
          <a:xfrm>
            <a:off x="7722813" y="5410877"/>
            <a:ext cx="3619800" cy="13257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298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79483cec93_0_5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332" name="Google Shape;332;g79483cec93_0_52"/>
          <p:cNvSpPr/>
          <p:nvPr/>
        </p:nvSpPr>
        <p:spPr>
          <a:xfrm>
            <a:off x="3253563" y="0"/>
            <a:ext cx="8938500" cy="1690800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33" name="Google Shape;333;g79483cec93_0_52"/>
          <p:cNvSpPr/>
          <p:nvPr/>
        </p:nvSpPr>
        <p:spPr>
          <a:xfrm>
            <a:off x="0" y="-31344"/>
            <a:ext cx="12192000" cy="16908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34" name="Google Shape;334;g79483cec93_0_52"/>
          <p:cNvSpPr txBox="1"/>
          <p:nvPr/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INTRODUCTION</a:t>
            </a:r>
            <a:endParaRPr sz="44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339" name="Google Shape;339;g79483cec93_0_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388" y="1826377"/>
            <a:ext cx="6966250" cy="4977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g79483cec93_0_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59638" y="1857721"/>
            <a:ext cx="4459715" cy="48112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342;g79483cec93_0_52">
            <a:extLst>
              <a:ext uri="{FF2B5EF4-FFF2-40B4-BE49-F238E27FC236}">
                <a16:creationId xmlns:a16="http://schemas.microsoft.com/office/drawing/2014/main" id="{E651E5CB-7DFB-4FA3-A203-25156B470FA6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23118" y="3030375"/>
            <a:ext cx="8195143" cy="377377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80AA7B-047D-4782-96B8-3AF93B8053AE}"/>
              </a:ext>
            </a:extLst>
          </p:cNvPr>
          <p:cNvSpPr txBox="1"/>
          <p:nvPr/>
        </p:nvSpPr>
        <p:spPr>
          <a:xfrm>
            <a:off x="4925155" y="3730487"/>
            <a:ext cx="2135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Narrow</a:t>
            </a:r>
            <a:endParaRPr lang="ko-KR" altLang="en-US" sz="3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E4EAF4-8E80-4538-9F0E-C5C3300BA05B}"/>
              </a:ext>
            </a:extLst>
          </p:cNvPr>
          <p:cNvSpPr txBox="1"/>
          <p:nvPr/>
        </p:nvSpPr>
        <p:spPr>
          <a:xfrm>
            <a:off x="8672245" y="3730487"/>
            <a:ext cx="2681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High purity</a:t>
            </a:r>
            <a:endParaRPr lang="ko-KR" altLang="en-US" sz="3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ED5F7980-7B00-4A07-8DF5-D488AFD831A8}"/>
              </a:ext>
            </a:extLst>
          </p:cNvPr>
          <p:cNvCxnSpPr>
            <a:cxnSpLocks/>
          </p:cNvCxnSpPr>
          <p:nvPr/>
        </p:nvCxnSpPr>
        <p:spPr>
          <a:xfrm>
            <a:off x="6924782" y="4022874"/>
            <a:ext cx="1537985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206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79483cec93_0_8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>
                <a:solidFill>
                  <a:schemeClr val="lt1"/>
                </a:solidFill>
              </a:rPr>
              <a:t>History 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367" name="Google Shape;367;g79483cec93_0_82"/>
          <p:cNvSpPr/>
          <p:nvPr/>
        </p:nvSpPr>
        <p:spPr>
          <a:xfrm>
            <a:off x="3253563" y="0"/>
            <a:ext cx="8938500" cy="1690800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68" name="Google Shape;368;g79483cec93_0_82"/>
          <p:cNvSpPr/>
          <p:nvPr/>
        </p:nvSpPr>
        <p:spPr>
          <a:xfrm>
            <a:off x="0" y="-31344"/>
            <a:ext cx="12192000" cy="16908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algun Gothic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69" name="Google Shape;369;g79483cec93_0_82"/>
          <p:cNvSpPr txBox="1"/>
          <p:nvPr/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US" sz="4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INTRODUCTION</a:t>
            </a:r>
            <a:endParaRPr sz="44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70" name="Google Shape;370;g79483cec93_0_82"/>
          <p:cNvSpPr txBox="1"/>
          <p:nvPr/>
        </p:nvSpPr>
        <p:spPr>
          <a:xfrm>
            <a:off x="3022125" y="1852840"/>
            <a:ext cx="6147750" cy="4405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36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Control the Size</a:t>
            </a:r>
            <a:endParaRPr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ctr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en-US" sz="36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ctr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36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ctr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36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ctr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en-US" sz="36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ctr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360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Change the </a:t>
            </a:r>
            <a:r>
              <a:rPr lang="en-US" sz="36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Properties</a:t>
            </a:r>
          </a:p>
          <a:p>
            <a:pPr marL="0" marR="0" lvl="0" indent="0" algn="r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(stability, efficiency, …)</a:t>
            </a:r>
            <a:endParaRPr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2" name="Google Shape;372;g79483cec93_0_82"/>
          <p:cNvSpPr/>
          <p:nvPr/>
        </p:nvSpPr>
        <p:spPr>
          <a:xfrm>
            <a:off x="5793944" y="3293105"/>
            <a:ext cx="604112" cy="174449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71CB96-8896-4F68-B37D-B745B447BD9D}"/>
              </a:ext>
            </a:extLst>
          </p:cNvPr>
          <p:cNvSpPr txBox="1"/>
          <p:nvPr/>
        </p:nvSpPr>
        <p:spPr>
          <a:xfrm>
            <a:off x="2461640" y="3626778"/>
            <a:ext cx="726872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‘Quantum size effect’</a:t>
            </a:r>
            <a:endParaRPr lang="ko-KR" altLang="en-US" sz="40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테마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테마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514</Words>
  <Application>Microsoft Office PowerPoint</Application>
  <PresentationFormat>와이드스크린</PresentationFormat>
  <Paragraphs>224</Paragraphs>
  <Slides>37</Slides>
  <Notes>36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3</vt:i4>
      </vt:variant>
      <vt:variant>
        <vt:lpstr>슬라이드 제목</vt:lpstr>
      </vt:variant>
      <vt:variant>
        <vt:i4>37</vt:i4>
      </vt:variant>
    </vt:vector>
  </HeadingPairs>
  <TitlesOfParts>
    <vt:vector size="44" baseType="lpstr">
      <vt:lpstr>Noto Sans Symbols</vt:lpstr>
      <vt:lpstr>Malgun Gothic</vt:lpstr>
      <vt:lpstr>Arial</vt:lpstr>
      <vt:lpstr>Calibri</vt:lpstr>
      <vt:lpstr>1_Office 테마</vt:lpstr>
      <vt:lpstr>2_Office 테마</vt:lpstr>
      <vt:lpstr>2_Office 테마</vt:lpstr>
      <vt:lpstr>Quantum dot</vt:lpstr>
      <vt:lpstr>History </vt:lpstr>
      <vt:lpstr>History </vt:lpstr>
      <vt:lpstr>What is  “Quantum dot”?</vt:lpstr>
      <vt:lpstr>History </vt:lpstr>
      <vt:lpstr>History </vt:lpstr>
      <vt:lpstr>History </vt:lpstr>
      <vt:lpstr>History </vt:lpstr>
      <vt:lpstr>History </vt:lpstr>
      <vt:lpstr>What is its Principle?</vt:lpstr>
      <vt:lpstr>History </vt:lpstr>
      <vt:lpstr>History </vt:lpstr>
      <vt:lpstr>History </vt:lpstr>
      <vt:lpstr>History </vt:lpstr>
      <vt:lpstr>History </vt:lpstr>
      <vt:lpstr>History </vt:lpstr>
      <vt:lpstr>How Quantum Dot is made?</vt:lpstr>
      <vt:lpstr>PowerPoint 프레젠테이션</vt:lpstr>
      <vt:lpstr>PowerPoint 프레젠테이션</vt:lpstr>
      <vt:lpstr>High Energy  Ball Milling</vt:lpstr>
      <vt:lpstr>Photolithography</vt:lpstr>
      <vt:lpstr>PowerPoint 프레젠테이션</vt:lpstr>
      <vt:lpstr>Sol-Gel Process</vt:lpstr>
      <vt:lpstr>Gas condensation</vt:lpstr>
      <vt:lpstr>Chemical Vapor Deposition(CVD)</vt:lpstr>
      <vt:lpstr>Gold Nanoparticle</vt:lpstr>
      <vt:lpstr>The Application of Quantum dot</vt:lpstr>
      <vt:lpstr>PowerPoint 프레젠테이션</vt:lpstr>
      <vt:lpstr>PowerPoint 프레젠테이션</vt:lpstr>
      <vt:lpstr>History </vt:lpstr>
      <vt:lpstr>History </vt:lpstr>
      <vt:lpstr>History </vt:lpstr>
      <vt:lpstr>History </vt:lpstr>
      <vt:lpstr>History </vt:lpstr>
      <vt:lpstr>History </vt:lpstr>
      <vt:lpstr>History 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Quantum dot</dc:title>
  <dc:creator>이 유선</dc:creator>
  <cp:lastModifiedBy>이 자경</cp:lastModifiedBy>
  <cp:revision>18</cp:revision>
  <dcterms:created xsi:type="dcterms:W3CDTF">2019-11-24T11:13:24Z</dcterms:created>
  <dcterms:modified xsi:type="dcterms:W3CDTF">2019-11-27T15:32:04Z</dcterms:modified>
</cp:coreProperties>
</file>