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94" r:id="rId2"/>
    <p:sldId id="295" r:id="rId3"/>
    <p:sldId id="272" r:id="rId4"/>
    <p:sldId id="276" r:id="rId5"/>
    <p:sldId id="279" r:id="rId6"/>
    <p:sldId id="296" r:id="rId7"/>
    <p:sldId id="297" r:id="rId8"/>
    <p:sldId id="298" r:id="rId9"/>
    <p:sldId id="273" r:id="rId10"/>
    <p:sldId id="293" r:id="rId11"/>
    <p:sldId id="288" r:id="rId12"/>
    <p:sldId id="292" r:id="rId13"/>
    <p:sldId id="287" r:id="rId14"/>
    <p:sldId id="291" r:id="rId15"/>
    <p:sldId id="289" r:id="rId16"/>
    <p:sldId id="290" r:id="rId17"/>
    <p:sldId id="274" r:id="rId18"/>
    <p:sldId id="280" r:id="rId19"/>
    <p:sldId id="281" r:id="rId20"/>
    <p:sldId id="282" r:id="rId21"/>
    <p:sldId id="283" r:id="rId22"/>
    <p:sldId id="275" r:id="rId23"/>
    <p:sldId id="264" r:id="rId24"/>
    <p:sldId id="266" r:id="rId25"/>
    <p:sldId id="267" r:id="rId26"/>
    <p:sldId id="269" r:id="rId27"/>
    <p:sldId id="270" r:id="rId28"/>
    <p:sldId id="271" r:id="rId29"/>
    <p:sldId id="268" r:id="rId3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5963"/>
    <a:srgbClr val="F3D5BB"/>
    <a:srgbClr val="F4E5D4"/>
    <a:srgbClr val="1B3C33"/>
    <a:srgbClr val="1B3C35"/>
    <a:srgbClr val="D2B4A9"/>
    <a:srgbClr val="E4C2A9"/>
    <a:srgbClr val="34717F"/>
    <a:srgbClr val="2F6672"/>
    <a:srgbClr val="60A2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15" autoAdjust="0"/>
    <p:restoredTop sz="94660"/>
  </p:normalViewPr>
  <p:slideViewPr>
    <p:cSldViewPr snapToGrid="0" showGuides="1">
      <p:cViewPr varScale="1">
        <p:scale>
          <a:sx n="44" d="100"/>
          <a:sy n="44" d="100"/>
        </p:scale>
        <p:origin x="24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61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BCCBDFD3-BA23-4185-9F08-1661A84E8E6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03DC24B-EE8E-4A11-A5FD-8ECCCE4A99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1D25C-7964-42B5-8352-E545E71E6227}" type="datetimeFigureOut">
              <a:rPr lang="ko-KR" altLang="en-US" smtClean="0"/>
              <a:t>2019-11-28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121B187-A00F-4E6B-B5A8-815E301E66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5A53D89-D328-470E-ABE9-D211886AEF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F0B8D-40E9-4BA5-AC33-3979C4A952F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33801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F18C1-A3A4-490D-A9EC-D6352965747F}" type="datetimeFigureOut">
              <a:rPr lang="ko-KR" altLang="en-US" smtClean="0"/>
              <a:t>2019-11-28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FC3B6-A76E-48DC-A2F2-9C95028C81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990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>
            <a:extLst>
              <a:ext uri="{FF2B5EF4-FFF2-40B4-BE49-F238E27FC236}">
                <a16:creationId xmlns:a16="http://schemas.microsoft.com/office/drawing/2014/main" id="{140E0ED1-828E-4C45-82D6-E7F54BBD3D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0649" y="3634251"/>
            <a:ext cx="3370802" cy="458350"/>
          </a:xfrm>
          <a:prstGeom prst="plaque">
            <a:avLst>
              <a:gd name="adj" fmla="val 6969"/>
            </a:avLst>
          </a:prstGeom>
          <a:gradFill>
            <a:gsLst>
              <a:gs pos="100000">
                <a:srgbClr val="F4E5D4"/>
              </a:gs>
              <a:gs pos="0">
                <a:srgbClr val="F3D5BB"/>
              </a:gs>
            </a:gsLst>
            <a:path path="circle">
              <a:fillToRect l="100000" t="100000"/>
            </a:path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80000" tIns="45720" rIns="180000" bIns="45720" rtlCol="0" anchor="ctr" anchorCtr="0">
            <a:noAutofit/>
          </a:bodyPr>
          <a:lstStyle>
            <a:lvl1pPr algn="dist">
              <a:lnSpc>
                <a:spcPct val="100000"/>
              </a:lnSpc>
              <a:defRPr lang="ko-KR" altLang="en-US" sz="1200" b="0" dirty="0">
                <a:ln w="317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2A5963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ko-KR" dirty="0"/>
              <a:t>POWERPOINT TEMPLATE RELEASE</a:t>
            </a:r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EE1168-EEE0-453E-A12E-E5D990D0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54897" y="5800887"/>
            <a:ext cx="2302305" cy="480588"/>
          </a:xfrm>
        </p:spPr>
        <p:txBody>
          <a:bodyPr/>
          <a:lstStyle>
            <a:lvl1pPr algn="dist">
              <a:lnSpc>
                <a:spcPct val="150000"/>
              </a:lnSpc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 altLang="ko-KR" dirty="0"/>
              <a:t>Designed By </a:t>
            </a:r>
            <a:r>
              <a:rPr lang="en-US" altLang="ko-KR" dirty="0" err="1"/>
              <a:t>L@rgo</a:t>
            </a:r>
            <a:endParaRPr lang="en-US" altLang="ko-KR" dirty="0"/>
          </a:p>
          <a:p>
            <a:r>
              <a:rPr lang="en-US" altLang="ko-KR" sz="900" dirty="0">
                <a:solidFill>
                  <a:schemeClr val="bg1">
                    <a:lumMod val="85000"/>
                  </a:schemeClr>
                </a:solidFill>
              </a:rPr>
              <a:t>ADSTOREPOST.COM</a:t>
            </a:r>
            <a:endParaRPr lang="ko-KR" alt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BBBBBB7A-F08C-440F-AFD0-680FCB6B49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21647" y="2337487"/>
            <a:ext cx="6548704" cy="1466852"/>
          </a:xfrm>
          <a:noFill/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Autofit/>
          </a:bodyPr>
          <a:lstStyle>
            <a:lvl1pPr>
              <a:lnSpc>
                <a:spcPct val="100000"/>
              </a:lnSpc>
              <a:defRPr lang="ko-KR" altLang="en-US" sz="8000" b="0" dirty="0">
                <a:ln w="3175">
                  <a:noFill/>
                </a:ln>
                <a:gradFill>
                  <a:gsLst>
                    <a:gs pos="100000">
                      <a:srgbClr val="F3D5BB"/>
                    </a:gs>
                    <a:gs pos="0">
                      <a:srgbClr val="F4E5D4"/>
                    </a:gs>
                  </a:gsLst>
                  <a:path path="circle">
                    <a:fillToRect l="100000" t="100000"/>
                  </a:path>
                </a:gradFill>
                <a:effectLst/>
                <a:latin typeface="+mj-ea"/>
                <a:ea typeface="+mj-ea"/>
                <a:cs typeface="+mn-cs"/>
              </a:defRPr>
            </a:lvl1pPr>
          </a:lstStyle>
          <a:p>
            <a:pPr lvl="0"/>
            <a:r>
              <a:rPr lang="en-US" altLang="ko-KR" dirty="0"/>
              <a:t>EVERGREEN</a:t>
            </a:r>
            <a:endParaRPr lang="ko-KR" altLang="en-US" dirty="0"/>
          </a:p>
        </p:txBody>
      </p: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B4A9F6F8-F7F0-4109-AF10-35490780CCC4}"/>
              </a:ext>
            </a:extLst>
          </p:cNvPr>
          <p:cNvCxnSpPr>
            <a:cxnSpLocks/>
            <a:endCxn id="2" idx="0"/>
          </p:cNvCxnSpPr>
          <p:nvPr userDrawn="1"/>
        </p:nvCxnSpPr>
        <p:spPr>
          <a:xfrm>
            <a:off x="6095999" y="0"/>
            <a:ext cx="0" cy="2337487"/>
          </a:xfrm>
          <a:prstGeom prst="line">
            <a:avLst/>
          </a:prstGeom>
          <a:ln w="12700">
            <a:gradFill>
              <a:gsLst>
                <a:gs pos="0">
                  <a:srgbClr val="E4C2A9"/>
                </a:gs>
                <a:gs pos="100000">
                  <a:srgbClr val="E4C2A9"/>
                </a:gs>
              </a:gsLst>
              <a:lin ang="5400000" scaled="1"/>
            </a:gra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>
            <a:extLst>
              <a:ext uri="{FF2B5EF4-FFF2-40B4-BE49-F238E27FC236}">
                <a16:creationId xmlns:a16="http://schemas.microsoft.com/office/drawing/2014/main" id="{3C34D570-4898-441A-BBCC-A12778A194F0}"/>
              </a:ext>
            </a:extLst>
          </p:cNvPr>
          <p:cNvCxnSpPr>
            <a:cxnSpLocks/>
          </p:cNvCxnSpPr>
          <p:nvPr userDrawn="1"/>
        </p:nvCxnSpPr>
        <p:spPr>
          <a:xfrm>
            <a:off x="6095999" y="4303435"/>
            <a:ext cx="0" cy="1314050"/>
          </a:xfrm>
          <a:prstGeom prst="line">
            <a:avLst/>
          </a:prstGeom>
          <a:ln w="12700">
            <a:gradFill>
              <a:gsLst>
                <a:gs pos="0">
                  <a:srgbClr val="E4C2A9"/>
                </a:gs>
                <a:gs pos="100000">
                  <a:srgbClr val="E4C2A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948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bg>
      <p:bgPr>
        <a:gradFill flip="none" rotWithShape="1">
          <a:gsLst>
            <a:gs pos="100000">
              <a:srgbClr val="F4E5D4"/>
            </a:gs>
            <a:gs pos="0">
              <a:srgbClr val="F4E5D4">
                <a:lumMod val="91000"/>
                <a:lumOff val="9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>
            <a:extLst>
              <a:ext uri="{FF2B5EF4-FFF2-40B4-BE49-F238E27FC236}">
                <a16:creationId xmlns:a16="http://schemas.microsoft.com/office/drawing/2014/main" id="{93447259-443F-4405-BEF2-8A389053E366}"/>
              </a:ext>
            </a:extLst>
          </p:cNvPr>
          <p:cNvSpPr/>
          <p:nvPr userDrawn="1"/>
        </p:nvSpPr>
        <p:spPr>
          <a:xfrm>
            <a:off x="5945215" y="288978"/>
            <a:ext cx="339672" cy="6264274"/>
          </a:xfrm>
          <a:prstGeom prst="rect">
            <a:avLst/>
          </a:prstGeom>
          <a:gradFill>
            <a:gsLst>
              <a:gs pos="0">
                <a:srgbClr val="E7C49D"/>
              </a:gs>
              <a:gs pos="100000">
                <a:srgbClr val="F3D5BB"/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AE1C1E9-D575-403C-B22E-768C6E633C1E}"/>
              </a:ext>
            </a:extLst>
          </p:cNvPr>
          <p:cNvSpPr/>
          <p:nvPr userDrawn="1"/>
        </p:nvSpPr>
        <p:spPr>
          <a:xfrm>
            <a:off x="6096001" y="0"/>
            <a:ext cx="6096000" cy="6857999"/>
          </a:xfrm>
          <a:prstGeom prst="rect">
            <a:avLst/>
          </a:prstGeom>
          <a:gradFill>
            <a:gsLst>
              <a:gs pos="100000">
                <a:srgbClr val="1B3C33"/>
              </a:gs>
              <a:gs pos="0">
                <a:srgbClr val="1B3C35"/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액자 15">
            <a:extLst>
              <a:ext uri="{FF2B5EF4-FFF2-40B4-BE49-F238E27FC236}">
                <a16:creationId xmlns:a16="http://schemas.microsoft.com/office/drawing/2014/main" id="{EE00006A-9C5B-4034-80C3-4DCD9B407E74}"/>
              </a:ext>
            </a:extLst>
          </p:cNvPr>
          <p:cNvSpPr/>
          <p:nvPr userDrawn="1"/>
        </p:nvSpPr>
        <p:spPr>
          <a:xfrm>
            <a:off x="1626267" y="2061297"/>
            <a:ext cx="2485772" cy="2485772"/>
          </a:xfrm>
          <a:prstGeom prst="frame">
            <a:avLst>
              <a:gd name="adj1" fmla="val 9044"/>
            </a:avLst>
          </a:prstGeom>
          <a:gradFill>
            <a:gsLst>
              <a:gs pos="100000">
                <a:srgbClr val="1B3C35"/>
              </a:gs>
              <a:gs pos="0">
                <a:srgbClr val="1B3C33">
                  <a:lumMod val="93000"/>
                  <a:lumOff val="7000"/>
                </a:srgbClr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dirty="0">
              <a:noFill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0E0ED1-828E-4C45-82D6-E7F54BBD3D6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630316" y="2787043"/>
            <a:ext cx="2500088" cy="563906"/>
          </a:xfr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ctr">
              <a:defRPr lang="ko-KR" altLang="en-US" sz="4400" b="0" kern="1200" spc="-60" baseline="0" dirty="0">
                <a:ln w="3175"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rgbClr val="1B3C33"/>
                </a:solidFill>
                <a:latin typeface="+mj-ea"/>
                <a:ea typeface="+mj-ea"/>
                <a:cs typeface="+mn-cs"/>
              </a:defRPr>
            </a:lvl1pPr>
          </a:lstStyle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ko-KR" dirty="0"/>
              <a:t>INDEX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FFA8623D-4C85-4360-8750-DA1D4CBC48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30349" y="3459480"/>
            <a:ext cx="2500088" cy="315084"/>
          </a:xfrm>
        </p:spPr>
        <p:txBody>
          <a:bodyPr/>
          <a:lstStyle>
            <a:lvl1pPr algn="ctr">
              <a:defRPr sz="1400">
                <a:solidFill>
                  <a:srgbClr val="1B3C33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ko-KR" dirty="0"/>
              <a:t>EVERGREEN</a:t>
            </a:r>
          </a:p>
        </p:txBody>
      </p:sp>
      <p:sp>
        <p:nvSpPr>
          <p:cNvPr id="10" name="원형: 비어 있음 9">
            <a:extLst>
              <a:ext uri="{FF2B5EF4-FFF2-40B4-BE49-F238E27FC236}">
                <a16:creationId xmlns:a16="http://schemas.microsoft.com/office/drawing/2014/main" id="{CE84A082-49E2-47D8-8EC6-E0E8F3B16F8C}"/>
              </a:ext>
            </a:extLst>
          </p:cNvPr>
          <p:cNvSpPr/>
          <p:nvPr userDrawn="1"/>
        </p:nvSpPr>
        <p:spPr>
          <a:xfrm>
            <a:off x="3571793" y="3999146"/>
            <a:ext cx="824314" cy="824314"/>
          </a:xfrm>
          <a:prstGeom prst="donut">
            <a:avLst>
              <a:gd name="adj" fmla="val 21287"/>
            </a:avLst>
          </a:prstGeom>
          <a:gradFill>
            <a:gsLst>
              <a:gs pos="100000">
                <a:srgbClr val="E7C49D">
                  <a:lumMod val="80000"/>
                </a:srgbClr>
              </a:gs>
              <a:gs pos="0">
                <a:srgbClr val="F3D5BB">
                  <a:lumMod val="96000"/>
                </a:srgbClr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1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50470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399EC35-9F31-45A1-8D83-E9FBE198C321}"/>
              </a:ext>
            </a:extLst>
          </p:cNvPr>
          <p:cNvSpPr/>
          <p:nvPr userDrawn="1"/>
        </p:nvSpPr>
        <p:spPr>
          <a:xfrm>
            <a:off x="300032" y="296862"/>
            <a:ext cx="11591926" cy="6264276"/>
          </a:xfrm>
          <a:prstGeom prst="roundRect">
            <a:avLst>
              <a:gd name="adj" fmla="val 0"/>
            </a:avLst>
          </a:prstGeom>
          <a:solidFill>
            <a:srgbClr val="F4E5D4"/>
          </a:soli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dirty="0">
              <a:noFill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6217D5B1-4981-4DD5-B896-76592E64785F}"/>
              </a:ext>
            </a:extLst>
          </p:cNvPr>
          <p:cNvCxnSpPr>
            <a:cxnSpLocks/>
          </p:cNvCxnSpPr>
          <p:nvPr userDrawn="1"/>
        </p:nvCxnSpPr>
        <p:spPr>
          <a:xfrm>
            <a:off x="300032" y="1403706"/>
            <a:ext cx="11591926" cy="0"/>
          </a:xfrm>
          <a:prstGeom prst="line">
            <a:avLst/>
          </a:prstGeom>
          <a:ln w="6350">
            <a:solidFill>
              <a:srgbClr val="E3AB83">
                <a:alpha val="2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9DD809F4-EA81-435E-80E5-418D3154F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890" y="704493"/>
            <a:ext cx="4054219" cy="567808"/>
          </a:xfrm>
          <a:ln w="3175">
            <a:solidFill>
              <a:schemeClr val="bg1">
                <a:lumMod val="85000"/>
                <a:alpha val="5000"/>
              </a:schemeClr>
            </a:solidFill>
          </a:ln>
        </p:spPr>
        <p:txBody>
          <a:bodyPr/>
          <a:lstStyle>
            <a:lvl1pPr algn="ctr">
              <a:lnSpc>
                <a:spcPct val="100000"/>
              </a:lnSpc>
              <a:defRPr sz="2800">
                <a:solidFill>
                  <a:srgbClr val="1B3C35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7" name="텍스트 개체 틀 36">
            <a:extLst>
              <a:ext uri="{FF2B5EF4-FFF2-40B4-BE49-F238E27FC236}">
                <a16:creationId xmlns:a16="http://schemas.microsoft.com/office/drawing/2014/main" id="{569FA345-5704-4A46-B28F-CF0F86DF1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06" y="1777999"/>
            <a:ext cx="9390178" cy="4375507"/>
          </a:xfr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>
            <a:lvl1pPr>
              <a:defRPr lang="ko-KR" altLang="en-US" sz="1400" b="0" kern="1200" spc="-6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마스터 텍스트 스타일 편집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둘째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셋째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넷째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다섯째 수준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F6752764-0FE4-4694-9638-62B4D9B8A4EC}"/>
              </a:ext>
            </a:extLst>
          </p:cNvPr>
          <p:cNvSpPr/>
          <p:nvPr userDrawn="1"/>
        </p:nvSpPr>
        <p:spPr>
          <a:xfrm>
            <a:off x="5982440" y="414885"/>
            <a:ext cx="227108" cy="227108"/>
          </a:xfrm>
          <a:prstGeom prst="ellipse">
            <a:avLst/>
          </a:prstGeom>
          <a:gradFill>
            <a:gsLst>
              <a:gs pos="0">
                <a:srgbClr val="E7C49D"/>
              </a:gs>
              <a:gs pos="100000">
                <a:srgbClr val="E3AB83">
                  <a:lumMod val="66000"/>
                </a:srgbClr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>
              <a:noFill/>
            </a:endParaRP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74AF86C4-25C8-45F2-B5FC-2AF3C5312649}"/>
              </a:ext>
            </a:extLst>
          </p:cNvPr>
          <p:cNvCxnSpPr>
            <a:cxnSpLocks/>
            <a:stCxn id="27" idx="0"/>
          </p:cNvCxnSpPr>
          <p:nvPr userDrawn="1"/>
        </p:nvCxnSpPr>
        <p:spPr>
          <a:xfrm flipV="1">
            <a:off x="6095994" y="0"/>
            <a:ext cx="0" cy="414885"/>
          </a:xfrm>
          <a:prstGeom prst="line">
            <a:avLst/>
          </a:prstGeom>
          <a:ln w="12700">
            <a:gradFill>
              <a:gsLst>
                <a:gs pos="0">
                  <a:srgbClr val="E4C2A9"/>
                </a:gs>
                <a:gs pos="100000">
                  <a:srgbClr val="E4C2A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5D8297A-C779-424F-8595-A3EC3143F56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60900" y="3429000"/>
            <a:ext cx="914400" cy="914400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</p:spTree>
    <p:extLst>
      <p:ext uri="{BB962C8B-B14F-4D97-AF65-F5344CB8AC3E}">
        <p14:creationId xmlns:p14="http://schemas.microsoft.com/office/powerpoint/2010/main" val="193417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bg>
      <p:bgPr>
        <a:solidFill>
          <a:srgbClr val="F4E5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8399EC35-9F31-45A1-8D83-E9FBE198C321}"/>
              </a:ext>
            </a:extLst>
          </p:cNvPr>
          <p:cNvSpPr/>
          <p:nvPr userDrawn="1"/>
        </p:nvSpPr>
        <p:spPr>
          <a:xfrm>
            <a:off x="300032" y="296862"/>
            <a:ext cx="11591926" cy="6264276"/>
          </a:xfrm>
          <a:prstGeom prst="roundRect">
            <a:avLst>
              <a:gd name="adj" fmla="val 0"/>
            </a:avLst>
          </a:prstGeom>
          <a:solidFill>
            <a:srgbClr val="1B3C33"/>
          </a:soli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dirty="0">
              <a:noFill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6217D5B1-4981-4DD5-B896-76592E64785F}"/>
              </a:ext>
            </a:extLst>
          </p:cNvPr>
          <p:cNvCxnSpPr>
            <a:cxnSpLocks/>
          </p:cNvCxnSpPr>
          <p:nvPr userDrawn="1"/>
        </p:nvCxnSpPr>
        <p:spPr>
          <a:xfrm>
            <a:off x="300032" y="1403706"/>
            <a:ext cx="11591926" cy="0"/>
          </a:xfrm>
          <a:prstGeom prst="line">
            <a:avLst/>
          </a:prstGeom>
          <a:ln w="6350">
            <a:solidFill>
              <a:srgbClr val="E3AB83">
                <a:alpha val="2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9DD809F4-EA81-435E-80E5-418D3154F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890" y="704493"/>
            <a:ext cx="4054219" cy="567808"/>
          </a:xfrm>
          <a:ln w="3175">
            <a:noFill/>
          </a:ln>
        </p:spPr>
        <p:txBody>
          <a:bodyPr/>
          <a:lstStyle>
            <a:lvl1pPr algn="ctr">
              <a:lnSpc>
                <a:spcPct val="100000"/>
              </a:lnSpc>
              <a:defRPr sz="2800">
                <a:solidFill>
                  <a:srgbClr val="F4E5D4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7" name="텍스트 개체 틀 36">
            <a:extLst>
              <a:ext uri="{FF2B5EF4-FFF2-40B4-BE49-F238E27FC236}">
                <a16:creationId xmlns:a16="http://schemas.microsoft.com/office/drawing/2014/main" id="{569FA345-5704-4A46-B28F-CF0F86DF1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06" y="1777999"/>
            <a:ext cx="9390178" cy="4375507"/>
          </a:xfr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>
            <a:lvl1pPr>
              <a:defRPr lang="ko-KR" altLang="en-US" sz="1400" b="0" kern="1200" spc="-6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마스터 텍스트 스타일 편집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둘째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셋째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넷째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다섯째 수준</a:t>
            </a:r>
          </a:p>
        </p:txBody>
      </p:sp>
      <p:sp>
        <p:nvSpPr>
          <p:cNvPr id="27" name="타원 26">
            <a:extLst>
              <a:ext uri="{FF2B5EF4-FFF2-40B4-BE49-F238E27FC236}">
                <a16:creationId xmlns:a16="http://schemas.microsoft.com/office/drawing/2014/main" id="{F6752764-0FE4-4694-9638-62B4D9B8A4EC}"/>
              </a:ext>
            </a:extLst>
          </p:cNvPr>
          <p:cNvSpPr/>
          <p:nvPr userDrawn="1"/>
        </p:nvSpPr>
        <p:spPr>
          <a:xfrm>
            <a:off x="5982440" y="414885"/>
            <a:ext cx="227108" cy="227108"/>
          </a:xfrm>
          <a:prstGeom prst="ellipse">
            <a:avLst/>
          </a:prstGeom>
          <a:gradFill>
            <a:gsLst>
              <a:gs pos="0">
                <a:srgbClr val="E7C49D"/>
              </a:gs>
              <a:gs pos="100000">
                <a:srgbClr val="E3AB83">
                  <a:lumMod val="66000"/>
                </a:srgbClr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>
              <a:noFill/>
            </a:endParaRPr>
          </a:p>
        </p:txBody>
      </p:sp>
      <p:cxnSp>
        <p:nvCxnSpPr>
          <p:cNvPr id="29" name="직선 연결선 28">
            <a:extLst>
              <a:ext uri="{FF2B5EF4-FFF2-40B4-BE49-F238E27FC236}">
                <a16:creationId xmlns:a16="http://schemas.microsoft.com/office/drawing/2014/main" id="{74AF86C4-25C8-45F2-B5FC-2AF3C5312649}"/>
              </a:ext>
            </a:extLst>
          </p:cNvPr>
          <p:cNvCxnSpPr>
            <a:cxnSpLocks/>
            <a:stCxn id="27" idx="0"/>
          </p:cNvCxnSpPr>
          <p:nvPr userDrawn="1"/>
        </p:nvCxnSpPr>
        <p:spPr>
          <a:xfrm flipV="1">
            <a:off x="6095994" y="0"/>
            <a:ext cx="0" cy="414885"/>
          </a:xfrm>
          <a:prstGeom prst="line">
            <a:avLst/>
          </a:prstGeom>
          <a:ln w="12700">
            <a:gradFill>
              <a:gsLst>
                <a:gs pos="0">
                  <a:srgbClr val="E4C2A9"/>
                </a:gs>
                <a:gs pos="100000">
                  <a:srgbClr val="E4C2A9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16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및 내용">
    <p:bg>
      <p:bgPr>
        <a:solidFill>
          <a:srgbClr val="F4E5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액자 24">
            <a:extLst>
              <a:ext uri="{FF2B5EF4-FFF2-40B4-BE49-F238E27FC236}">
                <a16:creationId xmlns:a16="http://schemas.microsoft.com/office/drawing/2014/main" id="{F6C757FD-4DF0-4623-8513-F3D78F79C799}"/>
              </a:ext>
            </a:extLst>
          </p:cNvPr>
          <p:cNvSpPr/>
          <p:nvPr userDrawn="1"/>
        </p:nvSpPr>
        <p:spPr>
          <a:xfrm flipV="1">
            <a:off x="0" y="-2"/>
            <a:ext cx="12192000" cy="601325"/>
          </a:xfrm>
          <a:prstGeom prst="frame">
            <a:avLst>
              <a:gd name="adj1" fmla="val 50000"/>
            </a:avLst>
          </a:prstGeom>
          <a:gradFill flip="none" rotWithShape="1">
            <a:gsLst>
              <a:gs pos="0">
                <a:srgbClr val="E7C49D">
                  <a:alpha val="31000"/>
                </a:srgbClr>
              </a:gs>
              <a:gs pos="100000">
                <a:srgbClr val="F3D5BB">
                  <a:alpha val="50000"/>
                </a:srgbClr>
              </a:gs>
            </a:gsLst>
            <a:lin ang="10800000" scaled="1"/>
            <a:tileRect/>
          </a:gradFill>
          <a:ln w="2540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>
              <a:noFill/>
            </a:endParaRP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6217D5B1-4981-4DD5-B896-76592E64785F}"/>
              </a:ext>
            </a:extLst>
          </p:cNvPr>
          <p:cNvCxnSpPr>
            <a:cxnSpLocks/>
            <a:stCxn id="21" idx="3"/>
            <a:endCxn id="9" idx="1"/>
          </p:cNvCxnSpPr>
          <p:nvPr userDrawn="1"/>
        </p:nvCxnSpPr>
        <p:spPr>
          <a:xfrm>
            <a:off x="3665764" y="300645"/>
            <a:ext cx="2430230" cy="4382"/>
          </a:xfrm>
          <a:prstGeom prst="line">
            <a:avLst/>
          </a:prstGeom>
          <a:ln w="6350">
            <a:solidFill>
              <a:srgbClr val="E3AB83">
                <a:alpha val="2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제목 1">
            <a:extLst>
              <a:ext uri="{FF2B5EF4-FFF2-40B4-BE49-F238E27FC236}">
                <a16:creationId xmlns:a16="http://schemas.microsoft.com/office/drawing/2014/main" id="{9DD809F4-EA81-435E-80E5-418D3154F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037" y="787823"/>
            <a:ext cx="4748213" cy="567808"/>
          </a:xfrm>
          <a:ln w="3175">
            <a:solidFill>
              <a:schemeClr val="bg1">
                <a:lumMod val="85000"/>
                <a:alpha val="5000"/>
              </a:schemeClr>
            </a:solidFill>
          </a:ln>
        </p:spPr>
        <p:txBody>
          <a:bodyPr/>
          <a:lstStyle>
            <a:lvl1pPr algn="l">
              <a:lnSpc>
                <a:spcPct val="100000"/>
              </a:lnSpc>
              <a:defRPr sz="3600">
                <a:solidFill>
                  <a:srgbClr val="1B3C35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ADB5D1-B01E-4FDA-8BC6-C5C300BE6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0038" y="6412706"/>
            <a:ext cx="2150751" cy="296862"/>
          </a:xfrm>
        </p:spPr>
        <p:txBody>
          <a:bodyPr vert="horz" lIns="0" tIns="0" rIns="0" bIns="0" rtlCol="0" anchor="ctr" anchorCtr="0">
            <a:noAutofit/>
          </a:bodyPr>
          <a:lstStyle>
            <a:lvl1pPr algn="dist">
              <a:defRPr lang="en-US" altLang="ko-KR" sz="700" b="1" smtClean="0">
                <a:solidFill>
                  <a:srgbClr val="1B3C33">
                    <a:alpha val="64000"/>
                  </a:srgbClr>
                </a:solidFill>
                <a:latin typeface="+mj-ea"/>
                <a:ea typeface="+mj-ea"/>
              </a:defRPr>
            </a:lvl1pPr>
          </a:lstStyle>
          <a:p>
            <a:r>
              <a:rPr lang="en-US"/>
              <a:t>Designed By L@rgo. ADSTORE</a:t>
            </a:r>
            <a:endParaRPr lang="en-US" dirty="0"/>
          </a:p>
        </p:txBody>
      </p:sp>
      <p:sp>
        <p:nvSpPr>
          <p:cNvPr id="37" name="텍스트 개체 틀 36">
            <a:extLst>
              <a:ext uri="{FF2B5EF4-FFF2-40B4-BE49-F238E27FC236}">
                <a16:creationId xmlns:a16="http://schemas.microsoft.com/office/drawing/2014/main" id="{569FA345-5704-4A46-B28F-CF0F86DF10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06" y="1777999"/>
            <a:ext cx="9390178" cy="4375507"/>
          </a:xfr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>
            <a:lvl1pPr>
              <a:defRPr lang="ko-KR" altLang="en-US" sz="1400" b="0" kern="1200" spc="-6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>
              <a:defRPr lang="ko-KR" altLang="en-US" smtClean="0"/>
            </a:lvl2pPr>
            <a:lvl3pPr>
              <a:defRPr lang="ko-KR" altLang="en-US" smtClean="0"/>
            </a:lvl3pPr>
            <a:lvl4pPr>
              <a:defRPr lang="ko-KR" altLang="en-US" smtClean="0"/>
            </a:lvl4pPr>
            <a:lvl5pPr>
              <a:defRPr lang="ko-KR" altLang="en-US"/>
            </a:lvl5pPr>
          </a:lstStyle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마스터 텍스트 스타일 편집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둘째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셋째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넷째 수준</a:t>
            </a:r>
          </a:p>
          <a:p>
            <a:pPr marL="0" lv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ko-KR" altLang="en-US" dirty="0"/>
              <a:t>다섯째 수준</a:t>
            </a:r>
          </a:p>
        </p:txBody>
      </p:sp>
      <p:sp>
        <p:nvSpPr>
          <p:cNvPr id="21" name="부제목 2">
            <a:extLst>
              <a:ext uri="{FF2B5EF4-FFF2-40B4-BE49-F238E27FC236}">
                <a16:creationId xmlns:a16="http://schemas.microsoft.com/office/drawing/2014/main" id="{548CB892-5BC7-4AB8-BAF7-675F948D0BB7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300037" y="199666"/>
            <a:ext cx="3365727" cy="201957"/>
          </a:xfrm>
          <a:prstGeom prst="plaque">
            <a:avLst>
              <a:gd name="adj" fmla="val 0"/>
            </a:avLst>
          </a:prstGeom>
          <a:solidFill>
            <a:srgbClr val="1B3C3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180000" tIns="45720" rIns="180000" bIns="45720" rtlCol="0" anchor="ctr" anchorCtr="0">
            <a:noAutofit/>
          </a:bodyPr>
          <a:lstStyle>
            <a:lvl1pPr algn="dist">
              <a:lnSpc>
                <a:spcPct val="100000"/>
              </a:lnSpc>
              <a:defRPr lang="ko-KR" altLang="en-US" sz="1000" b="0" dirty="0">
                <a:ln w="3175">
                  <a:solidFill>
                    <a:schemeClr val="bg1">
                      <a:lumMod val="50000"/>
                      <a:alpha val="0"/>
                    </a:schemeClr>
                  </a:solidFill>
                </a:ln>
                <a:solidFill>
                  <a:srgbClr val="F4E5D4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ko-KR" dirty="0"/>
              <a:t>EVERGREEN</a:t>
            </a:r>
            <a:endParaRPr lang="ko-KR" altLang="en-US" dirty="0"/>
          </a:p>
        </p:txBody>
      </p:sp>
      <p:sp>
        <p:nvSpPr>
          <p:cNvPr id="9" name="텍스트 개체 틀 8">
            <a:extLst>
              <a:ext uri="{FF2B5EF4-FFF2-40B4-BE49-F238E27FC236}">
                <a16:creationId xmlns:a16="http://schemas.microsoft.com/office/drawing/2014/main" id="{11548FD7-C517-4292-82A6-F957F97FC27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4" y="204048"/>
            <a:ext cx="5795969" cy="201957"/>
          </a:xfrm>
          <a:effectLst/>
        </p:spPr>
        <p:txBody>
          <a:bodyPr/>
          <a:lstStyle>
            <a:lvl1pPr algn="l">
              <a:defRPr sz="1100" b="1">
                <a:solidFill>
                  <a:srgbClr val="1B3C33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C35620AF-F882-439A-813F-BD88DCD6D139}"/>
              </a:ext>
            </a:extLst>
          </p:cNvPr>
          <p:cNvCxnSpPr>
            <a:cxnSpLocks/>
          </p:cNvCxnSpPr>
          <p:nvPr userDrawn="1"/>
        </p:nvCxnSpPr>
        <p:spPr>
          <a:xfrm>
            <a:off x="2661557" y="6569303"/>
            <a:ext cx="8205107" cy="0"/>
          </a:xfrm>
          <a:prstGeom prst="line">
            <a:avLst/>
          </a:prstGeom>
          <a:ln w="6350">
            <a:solidFill>
              <a:srgbClr val="E3AB83">
                <a:alpha val="2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847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1D403A"/>
            </a:gs>
            <a:gs pos="33000">
              <a:srgbClr val="1B3C33"/>
            </a:gs>
            <a:gs pos="100000">
              <a:srgbClr val="2A5963"/>
            </a:gs>
            <a:gs pos="0">
              <a:srgbClr val="2A5963">
                <a:lumMod val="73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E48D200-C715-48DE-AC7F-AEA8F573B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7575"/>
            <a:ext cx="10515600" cy="91294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F3C4719-59B4-4517-A0F5-084A706EB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91234"/>
            <a:ext cx="10515600" cy="479553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87F6A8E-72BC-455B-9395-F3A619B08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90768" y="6445229"/>
            <a:ext cx="2810464" cy="18736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ko-KR" dirty="0"/>
              <a:t>Designed By </a:t>
            </a:r>
            <a:r>
              <a:rPr lang="en-US" altLang="ko-KR" dirty="0" err="1"/>
              <a:t>L@rgo</a:t>
            </a:r>
            <a:r>
              <a:rPr lang="en-US" altLang="ko-KR" dirty="0"/>
              <a:t>. ADSTORE</a:t>
            </a:r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D377ED-E8FE-4E13-94B2-B20AE6905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6745" y="6561137"/>
            <a:ext cx="656700" cy="18736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5812C5A-9CF7-4A8D-A41D-9E74470054A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66EB54D-3D9A-4FE3-B3C0-529A9B526D02}"/>
              </a:ext>
            </a:extLst>
          </p:cNvPr>
          <p:cNvSpPr/>
          <p:nvPr userDrawn="1"/>
        </p:nvSpPr>
        <p:spPr>
          <a:xfrm>
            <a:off x="9696450" y="-809625"/>
            <a:ext cx="304800" cy="304800"/>
          </a:xfrm>
          <a:prstGeom prst="rect">
            <a:avLst/>
          </a:prstGeom>
          <a:solidFill>
            <a:srgbClr val="2F66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B191BE63-91C9-4CA6-AFB8-0A6FD982CA18}"/>
              </a:ext>
            </a:extLst>
          </p:cNvPr>
          <p:cNvSpPr/>
          <p:nvPr userDrawn="1"/>
        </p:nvSpPr>
        <p:spPr>
          <a:xfrm>
            <a:off x="9344025" y="-809625"/>
            <a:ext cx="304800" cy="304800"/>
          </a:xfrm>
          <a:prstGeom prst="rect">
            <a:avLst/>
          </a:prstGeom>
          <a:solidFill>
            <a:srgbClr val="3471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0AEDB8E0-0C4D-4CC7-94A0-661F585DD931}"/>
              </a:ext>
            </a:extLst>
          </p:cNvPr>
          <p:cNvSpPr/>
          <p:nvPr userDrawn="1"/>
        </p:nvSpPr>
        <p:spPr>
          <a:xfrm>
            <a:off x="8872538" y="-809625"/>
            <a:ext cx="304800" cy="304800"/>
          </a:xfrm>
          <a:prstGeom prst="rect">
            <a:avLst/>
          </a:prstGeom>
          <a:solidFill>
            <a:srgbClr val="1B3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B83CFFB-5334-46FF-86C8-A0CC810EC612}"/>
              </a:ext>
            </a:extLst>
          </p:cNvPr>
          <p:cNvSpPr/>
          <p:nvPr userDrawn="1"/>
        </p:nvSpPr>
        <p:spPr>
          <a:xfrm>
            <a:off x="8506258" y="-809625"/>
            <a:ext cx="304800" cy="304800"/>
          </a:xfrm>
          <a:prstGeom prst="rect">
            <a:avLst/>
          </a:prstGeom>
          <a:solidFill>
            <a:srgbClr val="60A2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4112D83-770C-443F-82F5-97256A813FA8}"/>
              </a:ext>
            </a:extLst>
          </p:cNvPr>
          <p:cNvSpPr/>
          <p:nvPr userDrawn="1"/>
        </p:nvSpPr>
        <p:spPr>
          <a:xfrm>
            <a:off x="8506258" y="-452438"/>
            <a:ext cx="304800" cy="304800"/>
          </a:xfrm>
          <a:prstGeom prst="rect">
            <a:avLst/>
          </a:prstGeom>
          <a:solidFill>
            <a:srgbClr val="F4E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197EC213-9E6C-4859-B648-552AD03DF2FF}"/>
              </a:ext>
            </a:extLst>
          </p:cNvPr>
          <p:cNvSpPr/>
          <p:nvPr userDrawn="1"/>
        </p:nvSpPr>
        <p:spPr>
          <a:xfrm>
            <a:off x="8872538" y="-452438"/>
            <a:ext cx="304800" cy="304800"/>
          </a:xfrm>
          <a:prstGeom prst="rect">
            <a:avLst/>
          </a:prstGeom>
          <a:solidFill>
            <a:srgbClr val="F3D5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712051B-93E1-493B-B35D-32B90D01DB13}"/>
              </a:ext>
            </a:extLst>
          </p:cNvPr>
          <p:cNvSpPr/>
          <p:nvPr userDrawn="1"/>
        </p:nvSpPr>
        <p:spPr>
          <a:xfrm>
            <a:off x="9348788" y="-452438"/>
            <a:ext cx="304800" cy="3048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4588036-6677-436A-BFB5-AB723E558B05}"/>
              </a:ext>
            </a:extLst>
          </p:cNvPr>
          <p:cNvSpPr/>
          <p:nvPr userDrawn="1"/>
        </p:nvSpPr>
        <p:spPr>
          <a:xfrm>
            <a:off x="9696450" y="-452438"/>
            <a:ext cx="304800" cy="304800"/>
          </a:xfrm>
          <a:prstGeom prst="rect">
            <a:avLst/>
          </a:prstGeom>
          <a:solidFill>
            <a:srgbClr val="D2B4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520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4" r:id="rId4"/>
    <p:sldLayoutId id="2147483656" r:id="rId5"/>
  </p:sldLayoutIdLst>
  <p:hf hdr="0" dt="0"/>
  <p:txStyles>
    <p:titleStyle>
      <a:lvl1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2800" b="1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1800" b="0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1800" b="0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1800" b="0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1800" b="0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0" indent="0" algn="ctr" defTabSz="914400" rtl="0" eaLnBrk="1" latinLnBrk="1" hangingPunct="1">
        <a:lnSpc>
          <a:spcPct val="120000"/>
        </a:lnSpc>
        <a:spcBef>
          <a:spcPts val="0"/>
        </a:spcBef>
        <a:buFont typeface="Arial" panose="020B0604020202020204" pitchFamily="34" charset="0"/>
        <a:buNone/>
        <a:defRPr sz="1800" b="0" kern="1200" spc="-60" baseline="0">
          <a:ln>
            <a:solidFill>
              <a:schemeClr val="accent1">
                <a:alpha val="0"/>
              </a:schemeClr>
            </a:solidFill>
          </a:ln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87" userDrawn="1">
          <p15:clr>
            <a:srgbClr val="F26B43"/>
          </p15:clr>
        </p15:guide>
        <p15:guide id="4" orient="horz" pos="4133" userDrawn="1">
          <p15:clr>
            <a:srgbClr val="F26B43"/>
          </p15:clr>
        </p15:guide>
        <p15:guide id="5" pos="189" userDrawn="1">
          <p15:clr>
            <a:srgbClr val="F26B43"/>
          </p15:clr>
        </p15:guide>
        <p15:guide id="6" pos="749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51F5913-C775-4BBD-ADE6-9B84A4B31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6808" y="5142448"/>
            <a:ext cx="3275339" cy="1139027"/>
          </a:xfrm>
        </p:spPr>
        <p:txBody>
          <a:bodyPr/>
          <a:lstStyle/>
          <a:p>
            <a:r>
              <a:rPr lang="ko-KR" altLang="en-US" sz="2000" dirty="0">
                <a:solidFill>
                  <a:srgbClr val="F3D5BB"/>
                </a:solidFill>
              </a:rPr>
              <a:t>오석민 안민석 </a:t>
            </a:r>
            <a:r>
              <a:rPr lang="ko-KR" altLang="en-US" sz="2000" dirty="0" err="1">
                <a:solidFill>
                  <a:srgbClr val="F3D5BB"/>
                </a:solidFill>
              </a:rPr>
              <a:t>유소정</a:t>
            </a:r>
            <a:r>
              <a:rPr lang="ko-KR" altLang="en-US" sz="2000" dirty="0">
                <a:solidFill>
                  <a:srgbClr val="F3D5BB"/>
                </a:solidFill>
              </a:rPr>
              <a:t> 안성준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0D324EA-DCF9-459E-B74E-C713B324DF85}"/>
              </a:ext>
            </a:extLst>
          </p:cNvPr>
          <p:cNvSpPr/>
          <p:nvPr/>
        </p:nvSpPr>
        <p:spPr>
          <a:xfrm>
            <a:off x="7452476" y="4708578"/>
            <a:ext cx="339672" cy="339672"/>
          </a:xfrm>
          <a:prstGeom prst="rect">
            <a:avLst/>
          </a:prstGeom>
          <a:gradFill>
            <a:gsLst>
              <a:gs pos="0">
                <a:srgbClr val="E7C49D"/>
              </a:gs>
              <a:gs pos="100000">
                <a:srgbClr val="F3D5BB"/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9" name="액자 8">
            <a:extLst>
              <a:ext uri="{FF2B5EF4-FFF2-40B4-BE49-F238E27FC236}">
                <a16:creationId xmlns:a16="http://schemas.microsoft.com/office/drawing/2014/main" id="{925BD324-EC58-474D-86E4-413CD5D892AB}"/>
              </a:ext>
            </a:extLst>
          </p:cNvPr>
          <p:cNvSpPr/>
          <p:nvPr/>
        </p:nvSpPr>
        <p:spPr>
          <a:xfrm>
            <a:off x="4552947" y="1702855"/>
            <a:ext cx="3086104" cy="3234142"/>
          </a:xfrm>
          <a:prstGeom prst="frame">
            <a:avLst>
              <a:gd name="adj1" fmla="val 7334"/>
            </a:avLst>
          </a:prstGeom>
          <a:gradFill>
            <a:gsLst>
              <a:gs pos="0">
                <a:srgbClr val="2A5963"/>
              </a:gs>
              <a:gs pos="100000">
                <a:srgbClr val="1B3C35"/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89C75254-AF5F-418D-86BA-F1C7CB15AF10}"/>
              </a:ext>
            </a:extLst>
          </p:cNvPr>
          <p:cNvSpPr/>
          <p:nvPr/>
        </p:nvSpPr>
        <p:spPr>
          <a:xfrm>
            <a:off x="2953039" y="1686306"/>
            <a:ext cx="187693" cy="187693"/>
          </a:xfrm>
          <a:prstGeom prst="ellipse">
            <a:avLst/>
          </a:prstGeom>
          <a:gradFill>
            <a:gsLst>
              <a:gs pos="0">
                <a:srgbClr val="E7C49D"/>
              </a:gs>
              <a:gs pos="100000">
                <a:srgbClr val="F3D5BB"/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noFill/>
            </a:endParaRPr>
          </a:p>
        </p:txBody>
      </p:sp>
      <p:sp>
        <p:nvSpPr>
          <p:cNvPr id="5" name="제목 4">
            <a:extLst>
              <a:ext uri="{FF2B5EF4-FFF2-40B4-BE49-F238E27FC236}">
                <a16:creationId xmlns:a16="http://schemas.microsoft.com/office/drawing/2014/main" id="{5024C86E-9D29-4D9A-A2D3-0FC20FBD48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4034" y="2337487"/>
            <a:ext cx="7923931" cy="1466852"/>
          </a:xfrm>
        </p:spPr>
        <p:txBody>
          <a:bodyPr/>
          <a:lstStyle/>
          <a:p>
            <a:r>
              <a:rPr lang="en-US" altLang="ko-KR" sz="8800" dirty="0"/>
              <a:t>TUNNELING</a:t>
            </a:r>
            <a:endParaRPr lang="ko-KR" altLang="en-US" sz="8800" dirty="0"/>
          </a:p>
        </p:txBody>
      </p:sp>
      <p:sp>
        <p:nvSpPr>
          <p:cNvPr id="6" name="부제목 5">
            <a:extLst>
              <a:ext uri="{FF2B5EF4-FFF2-40B4-BE49-F238E27FC236}">
                <a16:creationId xmlns:a16="http://schemas.microsoft.com/office/drawing/2014/main" id="{FB8C39AF-6791-4A0D-9269-C18D321223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02573" y="3804339"/>
            <a:ext cx="1675351" cy="313059"/>
          </a:xfrm>
        </p:spPr>
        <p:txBody>
          <a:bodyPr/>
          <a:lstStyle/>
          <a:p>
            <a:r>
              <a:rPr lang="en-US" altLang="ko-KR" sz="2000" dirty="0"/>
              <a:t>GROUP 4</a:t>
            </a:r>
            <a:endParaRPr lang="ko-KR" altLang="en-US" sz="2000" dirty="0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B4C506E3-A55D-4E94-9447-1345B9C65E4D}"/>
              </a:ext>
            </a:extLst>
          </p:cNvPr>
          <p:cNvSpPr/>
          <p:nvPr/>
        </p:nvSpPr>
        <p:spPr>
          <a:xfrm>
            <a:off x="9106189" y="6093782"/>
            <a:ext cx="187693" cy="187693"/>
          </a:xfrm>
          <a:prstGeom prst="ellipse">
            <a:avLst/>
          </a:prstGeom>
          <a:gradFill>
            <a:gsLst>
              <a:gs pos="0">
                <a:srgbClr val="E7C49D"/>
              </a:gs>
              <a:gs pos="100000">
                <a:srgbClr val="F3D5BB"/>
              </a:gs>
            </a:gsLst>
            <a:lin ang="2700000" scaled="1"/>
          </a:gradFill>
          <a:ln w="254000">
            <a:noFill/>
          </a:ln>
          <a:effectLst>
            <a:outerShdw blurRad="381000" dist="330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61253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86BC6A-2BDD-44C4-9E14-F9BBFC38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The Schrodinger equation</a:t>
            </a:r>
            <a:endParaRPr lang="ko-KR" altLang="en-US" dirty="0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FE7F811E-CFA1-44DC-8C50-360C6E9DA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0" y="4800956"/>
            <a:ext cx="9682491" cy="1352550"/>
          </a:xfrm>
          <a:prstGeom prst="rect">
            <a:avLst/>
          </a:prstGeom>
        </p:spPr>
      </p:pic>
      <p:pic>
        <p:nvPicPr>
          <p:cNvPr id="6" name="내용 개체 틀 5">
            <a:extLst>
              <a:ext uri="{FF2B5EF4-FFF2-40B4-BE49-F238E27FC236}">
                <a16:creationId xmlns:a16="http://schemas.microsoft.com/office/drawing/2014/main" id="{9FCBC836-717F-457F-8AAF-907C02296F65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65" y="2631461"/>
            <a:ext cx="9682491" cy="1158343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31DE8C-25C5-4C13-B31A-4A70E1A95CA8}"/>
              </a:ext>
            </a:extLst>
          </p:cNvPr>
          <p:cNvSpPr txBox="1"/>
          <p:nvPr/>
        </p:nvSpPr>
        <p:spPr>
          <a:xfrm>
            <a:off x="1491449" y="2193946"/>
            <a:ext cx="311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Time – independent </a:t>
            </a:r>
            <a:endParaRPr lang="ko-KR" alt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2C01E4-1C1B-41E0-B6CF-9E2E67F6E8B1}"/>
              </a:ext>
            </a:extLst>
          </p:cNvPr>
          <p:cNvSpPr txBox="1"/>
          <p:nvPr/>
        </p:nvSpPr>
        <p:spPr>
          <a:xfrm>
            <a:off x="1587337" y="4363441"/>
            <a:ext cx="266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Time - dependent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16730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83E659-E3A5-46F2-AEB1-170C56615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8036" y="704494"/>
            <a:ext cx="4435918" cy="567808"/>
          </a:xfrm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</a:rPr>
              <a:t>Case of the potential wall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1408283-B5E5-4560-BD81-1B35C3B433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CBE4FC-DE84-4F24-ABD3-1EEEDA10760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16">
            <a:extLst>
              <a:ext uri="{FF2B5EF4-FFF2-40B4-BE49-F238E27FC236}">
                <a16:creationId xmlns:a16="http://schemas.microsoft.com/office/drawing/2014/main" id="{7188C7D2-C47F-4E67-BA0B-B74CA1BBA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122" y="1910413"/>
            <a:ext cx="4796898" cy="352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10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95B6E8-12CB-464C-8106-FE4C25D2D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Induction of the </a:t>
            </a:r>
            <a:br>
              <a:rPr lang="en-US" altLang="ko-KR" dirty="0"/>
            </a:br>
            <a:r>
              <a:rPr lang="en-US" altLang="ko-KR" dirty="0"/>
              <a:t>Tunnel effect </a:t>
            </a:r>
            <a:endParaRPr lang="ko-KR" altLang="en-US" dirty="0"/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548CC4C8-0FD0-40FB-A5A3-7D96BC424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907" y="3726792"/>
            <a:ext cx="4174394" cy="10287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270BD6C-8E48-4439-BEEE-D79105D21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906" y="4750787"/>
            <a:ext cx="2123530" cy="933450"/>
          </a:xfrm>
          <a:prstGeom prst="rect">
            <a:avLst/>
          </a:prstGeom>
        </p:spPr>
      </p:pic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8D34872-3569-4BB1-A57F-AD05F3704CE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6E7A0BB-C9C4-4E0B-811E-5781215883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0906" y="2377438"/>
            <a:ext cx="4142604" cy="13580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01E975-1EE4-4061-81EB-EE965789285C}"/>
              </a:ext>
            </a:extLst>
          </p:cNvPr>
          <p:cNvSpPr txBox="1"/>
          <p:nvPr/>
        </p:nvSpPr>
        <p:spPr>
          <a:xfrm>
            <a:off x="6965606" y="1805374"/>
            <a:ext cx="3171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/>
              <a:t>i</a:t>
            </a:r>
            <a:r>
              <a:rPr lang="en-US" altLang="ko-KR" b="1" dirty="0"/>
              <a:t>) X&gt;L, X&lt;0</a:t>
            </a:r>
            <a:endParaRPr lang="ko-KR" alt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10B8CA-583F-47A1-A4AE-294B30EEC906}"/>
              </a:ext>
            </a:extLst>
          </p:cNvPr>
          <p:cNvSpPr txBox="1"/>
          <p:nvPr/>
        </p:nvSpPr>
        <p:spPr>
          <a:xfrm>
            <a:off x="1400906" y="1873188"/>
            <a:ext cx="1802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ii) 0&lt;X&lt;L</a:t>
            </a:r>
            <a:endParaRPr lang="ko-KR" altLang="en-US" b="1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0A14EE60-44C2-4A3A-B591-50D57F3026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5606" y="2356672"/>
            <a:ext cx="4860698" cy="1072328"/>
          </a:xfrm>
          <a:prstGeom prst="rect">
            <a:avLst/>
          </a:prstGeom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99EC0B7D-DC17-4C8D-A36B-7C0B333CAC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65606" y="3446443"/>
            <a:ext cx="4860698" cy="1057275"/>
          </a:xfrm>
          <a:prstGeom prst="rect">
            <a:avLst/>
          </a:prstGeom>
        </p:spPr>
      </p:pic>
      <p:sp>
        <p:nvSpPr>
          <p:cNvPr id="15" name="Text Box 5">
            <a:extLst>
              <a:ext uri="{FF2B5EF4-FFF2-40B4-BE49-F238E27FC236}">
                <a16:creationId xmlns:a16="http://schemas.microsoft.com/office/drawing/2014/main" id="{0CF8FE88-56F4-41BA-8170-B3840CDE49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4627" y="4988912"/>
            <a:ext cx="2693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ko-KR" altLang="en-US" sz="2400" dirty="0">
                <a:solidFill>
                  <a:srgbClr val="009900"/>
                </a:solidFill>
                <a:latin typeface="Symbol" panose="05050102010706020507" pitchFamily="18" charset="2"/>
                <a:ea typeface="굴림" panose="020B0600000101010101" pitchFamily="50" charset="-127"/>
                <a:sym typeface="Symbol" panose="05050102010706020507" pitchFamily="18" charset="2"/>
              </a:rPr>
              <a:t></a:t>
            </a:r>
            <a:r>
              <a:rPr lang="en-US" altLang="ko-KR" sz="2400" i="1" dirty="0">
                <a:solidFill>
                  <a:srgbClr val="009900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Y</a:t>
            </a:r>
            <a:r>
              <a:rPr lang="en-US" altLang="ko-KR" sz="2400" i="1" dirty="0">
                <a:solidFill>
                  <a:srgbClr val="009900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(x)</a:t>
            </a:r>
            <a:r>
              <a:rPr lang="en-US" altLang="ko-KR" sz="2400" dirty="0">
                <a:solidFill>
                  <a:srgbClr val="009900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 is </a:t>
            </a:r>
            <a:r>
              <a:rPr lang="en-US" altLang="ko-KR" sz="2400" u="sng" dirty="0">
                <a:solidFill>
                  <a:srgbClr val="009900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decaying</a:t>
            </a:r>
            <a:endParaRPr lang="en-US" altLang="ko-KR" sz="2400" u="sng" baseline="-25000" dirty="0">
              <a:solidFill>
                <a:srgbClr val="009900"/>
              </a:solidFill>
              <a:latin typeface="Arial" panose="020B0604020202020204" pitchFamily="34" charset="0"/>
              <a:ea typeface="굴림" panose="020B0600000101010101" pitchFamily="50" charset="-127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8B4023AA-8524-4974-9A0C-03E33E2C94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3103" y="4988912"/>
            <a:ext cx="2828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ko-KR" altLang="en-US" sz="2400" dirty="0">
                <a:solidFill>
                  <a:schemeClr val="accent2"/>
                </a:solidFill>
                <a:latin typeface="Symbol" panose="05050102010706020507" pitchFamily="18" charset="2"/>
                <a:ea typeface="굴림" panose="020B0600000101010101" pitchFamily="50" charset="-127"/>
                <a:sym typeface="Symbol" panose="05050102010706020507" pitchFamily="18" charset="2"/>
              </a:rPr>
              <a:t></a:t>
            </a:r>
            <a:r>
              <a:rPr lang="en-US" altLang="ko-KR" sz="2400" i="1" dirty="0">
                <a:solidFill>
                  <a:schemeClr val="accent2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Y</a:t>
            </a:r>
            <a:r>
              <a:rPr lang="en-US" altLang="ko-KR" sz="2400" i="1" dirty="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(x)</a:t>
            </a:r>
            <a:r>
              <a:rPr lang="en-US" altLang="ko-KR" sz="2400" dirty="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 is </a:t>
            </a:r>
            <a:r>
              <a:rPr lang="en-US" altLang="ko-KR" sz="2400" u="sng" dirty="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oscillatory</a:t>
            </a:r>
            <a:endParaRPr lang="en-US" altLang="ko-KR" sz="2400" u="sng" baseline="-25000" dirty="0">
              <a:solidFill>
                <a:schemeClr val="accent2"/>
              </a:solidFill>
              <a:latin typeface="Arial" panose="020B0604020202020204" pitchFamily="34" charset="0"/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85194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20890F-4DA1-4772-B29E-FABAFDFF4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Final</a:t>
            </a:r>
            <a:r>
              <a:rPr lang="ko-KR" altLang="en-US" dirty="0"/>
              <a:t> </a:t>
            </a:r>
            <a:r>
              <a:rPr lang="en-US" altLang="ko-KR" dirty="0"/>
              <a:t>solution</a:t>
            </a:r>
            <a:r>
              <a:rPr lang="ko-KR" altLang="en-US" dirty="0"/>
              <a:t> </a:t>
            </a:r>
            <a:r>
              <a:rPr lang="en-US" altLang="ko-KR" dirty="0"/>
              <a:t>–</a:t>
            </a:r>
            <a:r>
              <a:rPr lang="ko-KR" altLang="en-US" dirty="0"/>
              <a:t> </a:t>
            </a:r>
            <a:br>
              <a:rPr lang="en-US" altLang="ko-KR" dirty="0"/>
            </a:br>
            <a:r>
              <a:rPr lang="en-US" altLang="ko-KR" dirty="0"/>
              <a:t>Energy</a:t>
            </a:r>
            <a:r>
              <a:rPr lang="ko-KR" altLang="en-US" dirty="0"/>
              <a:t> </a:t>
            </a:r>
            <a:r>
              <a:rPr lang="en-US" altLang="ko-KR" dirty="0"/>
              <a:t>quantization</a:t>
            </a:r>
            <a:r>
              <a:rPr lang="ko-KR" altLang="en-US" dirty="0"/>
              <a:t> 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66CC23A-826D-4341-8F61-A4D8E52050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31131B3-ED74-419F-8702-2BFC2CA165F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998A9BE8-B59C-42CA-81E6-30B79850C1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118" y="1567188"/>
            <a:ext cx="3629754" cy="49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71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85A1BD-3478-4D7B-9617-1DB4EB35B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The       Graph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C7645F2-4441-4A4B-974C-7C5D262AB6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5453BCD-E99A-4317-916F-A9A6A9D12689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418367E5-CC49-4BDC-AC2A-B93C8EFD4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293" y="2122634"/>
            <a:ext cx="6183174" cy="3527131"/>
          </a:xfrm>
          <a:prstGeom prst="rect">
            <a:avLst/>
          </a:prstGeom>
        </p:spPr>
      </p:pic>
      <p:sp>
        <p:nvSpPr>
          <p:cNvPr id="6" name="Text Box 18">
            <a:extLst>
              <a:ext uri="{FF2B5EF4-FFF2-40B4-BE49-F238E27FC236}">
                <a16:creationId xmlns:a16="http://schemas.microsoft.com/office/drawing/2014/main" id="{64E3DF2A-DA5B-4D75-BA3A-A2BA73406F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2677" y="788342"/>
            <a:ext cx="686406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ko-KR" sz="2000" dirty="0">
                <a:solidFill>
                  <a:schemeClr val="accent2"/>
                </a:solidFill>
                <a:latin typeface="Symbol" panose="05050102010706020507" pitchFamily="18" charset="2"/>
                <a:ea typeface="굴림" panose="020B0600000101010101" pitchFamily="50" charset="-127"/>
              </a:rPr>
              <a:t>Y</a:t>
            </a:r>
            <a:r>
              <a:rPr lang="en-US" altLang="ko-KR" sz="2000" dirty="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rPr>
              <a:t>(x)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B8A6E2A3-9EEE-4081-9DF3-19644495C2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3494969"/>
              </p:ext>
            </p:extLst>
          </p:nvPr>
        </p:nvGraphicFramePr>
        <p:xfrm>
          <a:off x="4785356" y="5782179"/>
          <a:ext cx="204152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4" imgW="545863" imgH="190417" progId="Equation.DSMT4">
                  <p:embed/>
                </p:oleObj>
              </mc:Choice>
              <mc:Fallback>
                <p:oleObj name="Equation" r:id="rId4" imgW="545863" imgH="190417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CE170C46-13EE-4C39-B8B0-C7F1A10FAD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5356" y="5782179"/>
                        <a:ext cx="2041525" cy="71596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">
            <a:extLst>
              <a:ext uri="{FF2B5EF4-FFF2-40B4-BE49-F238E27FC236}">
                <a16:creationId xmlns:a16="http://schemas.microsoft.com/office/drawing/2014/main" id="{D1E6E227-A5D6-4C4B-B4B2-EE9945ED3B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595938"/>
              </p:ext>
            </p:extLst>
          </p:nvPr>
        </p:nvGraphicFramePr>
        <p:xfrm>
          <a:off x="7258602" y="5707566"/>
          <a:ext cx="2740025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6" imgW="1244600" imgH="393700" progId="Equation.DSMT4">
                  <p:embed/>
                </p:oleObj>
              </mc:Choice>
              <mc:Fallback>
                <p:oleObj name="Equation" r:id="rId6" imgW="1244600" imgH="393700" progId="Equation.DSMT4">
                  <p:embed/>
                  <p:pic>
                    <p:nvPicPr>
                      <p:cNvPr id="64523" name="Object 5">
                        <a:extLst>
                          <a:ext uri="{FF2B5EF4-FFF2-40B4-BE49-F238E27FC236}">
                            <a16:creationId xmlns:a16="http://schemas.microsoft.com/office/drawing/2014/main" id="{AD14EAAD-77A9-4A84-BB8C-4AA17F81F9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8602" y="5707566"/>
                        <a:ext cx="2740025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421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4A3D88-8948-4F69-BB2F-B8F10F33F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Ways to make tunneling occur more often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3C0710-2EC4-407E-9EC5-790934B2AD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C1CF8DA-A5B2-4418-8573-43238A539815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81B46D9F-86EC-4408-AFEB-3B2A271E3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683" y="1500258"/>
            <a:ext cx="5090623" cy="49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839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11AC9E-5E15-4414-8D59-380C77F7B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Atom – atom bonding 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61B71EF-3BE8-4756-8906-0D3DB53B00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CECB0E5-EA94-40E7-90E4-CF2852848711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>
            <a:extLst>
              <a:ext uri="{FF2B5EF4-FFF2-40B4-BE49-F238E27FC236}">
                <a16:creationId xmlns:a16="http://schemas.microsoft.com/office/drawing/2014/main" id="{72576360-0BC0-43F0-956B-4BCB22E42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31" y="1420706"/>
            <a:ext cx="6125447" cy="493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100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부제목 1">
            <a:extLst>
              <a:ext uri="{FF2B5EF4-FFF2-40B4-BE49-F238E27FC236}">
                <a16:creationId xmlns:a16="http://schemas.microsoft.com/office/drawing/2014/main" id="{E4555C64-57D7-492B-8BA0-3963F9712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0266" y="2988617"/>
            <a:ext cx="2500312" cy="563563"/>
          </a:xfrm>
        </p:spPr>
        <p:txBody>
          <a:bodyPr/>
          <a:lstStyle/>
          <a:p>
            <a:r>
              <a:rPr lang="en-US" altLang="ko-KR" sz="2600" dirty="0"/>
              <a:t>EXPERIMENT</a:t>
            </a:r>
            <a:endParaRPr lang="ko-KR" altLang="en-US" sz="2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F4D968-04DE-4C89-B78D-8C68C855FBAC}"/>
              </a:ext>
            </a:extLst>
          </p:cNvPr>
          <p:cNvSpPr txBox="1"/>
          <p:nvPr/>
        </p:nvSpPr>
        <p:spPr>
          <a:xfrm>
            <a:off x="8671726" y="5647175"/>
            <a:ext cx="2873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rgbClr val="F3D5BB"/>
                </a:solidFill>
              </a:rPr>
              <a:t>유소정</a:t>
            </a:r>
            <a:endParaRPr lang="ko-KR" altLang="en-US" sz="3200" b="1" dirty="0">
              <a:solidFill>
                <a:srgbClr val="F3D5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823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A216AD-9CCD-4944-803D-C24AFF0F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EXPERIMENT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355488-2495-4C2A-B5DE-215A7A371D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10" y="3595079"/>
            <a:ext cx="9390178" cy="100577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ko-KR" sz="2400" b="1" dirty="0">
                <a:solidFill>
                  <a:srgbClr val="1B3C33"/>
                </a:solidFill>
              </a:rPr>
              <a:t>Resonant Tunnel Effect</a:t>
            </a:r>
            <a:endParaRPr lang="ko-KR" altLang="en-US" sz="2400" b="1" dirty="0">
              <a:solidFill>
                <a:srgbClr val="1B3C33"/>
              </a:solidFill>
            </a:endParaRPr>
          </a:p>
        </p:txBody>
      </p:sp>
      <p:sp>
        <p:nvSpPr>
          <p:cNvPr id="7" name="텍스트 개체 틀 2">
            <a:extLst>
              <a:ext uri="{FF2B5EF4-FFF2-40B4-BE49-F238E27FC236}">
                <a16:creationId xmlns:a16="http://schemas.microsoft.com/office/drawing/2014/main" id="{91638804-FF7C-4C2F-A013-B071599D6AD6}"/>
              </a:ext>
            </a:extLst>
          </p:cNvPr>
          <p:cNvSpPr txBox="1">
            <a:spLocks/>
          </p:cNvSpPr>
          <p:nvPr/>
        </p:nvSpPr>
        <p:spPr>
          <a:xfrm>
            <a:off x="1400910" y="2257148"/>
            <a:ext cx="9390178" cy="1005774"/>
          </a:xfrm>
          <a:prstGeom prst="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1400" b="0" kern="1200" spc="-60" baseline="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1800" b="0" kern="1200" spc="-60" baseline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1800" b="0" kern="1200" spc="-60" baseline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1800" b="0" kern="1200" spc="-60" baseline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rgbClr val="1B3C33"/>
                </a:solidFill>
              </a:rPr>
              <a:t>Alpha Decay</a:t>
            </a:r>
          </a:p>
        </p:txBody>
      </p:sp>
    </p:spTree>
    <p:extLst>
      <p:ext uri="{BB962C8B-B14F-4D97-AF65-F5344CB8AC3E}">
        <p14:creationId xmlns:p14="http://schemas.microsoft.com/office/powerpoint/2010/main" val="323824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A216AD-9CCD-4944-803D-C24AFF0F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EXPERIMENT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5C2D1F-5EEA-472E-99F7-628277F4706A}"/>
              </a:ext>
            </a:extLst>
          </p:cNvPr>
          <p:cNvSpPr txBox="1"/>
          <p:nvPr/>
        </p:nvSpPr>
        <p:spPr>
          <a:xfrm>
            <a:off x="452531" y="5293939"/>
            <a:ext cx="11286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altLang="ko-KR" sz="24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Enable explaining how alpha particles </a:t>
            </a:r>
            <a:r>
              <a:rPr lang="en-US" altLang="ko-KR" sz="2400" spc="-150" dirty="0" err="1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excape</a:t>
            </a:r>
            <a:r>
              <a:rPr lang="en-US" altLang="ko-KR" sz="24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 using the concept of ‘Quantum Tunneling’</a:t>
            </a:r>
            <a:endParaRPr lang="ko-KR" altLang="en-US" sz="24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  <p:pic>
        <p:nvPicPr>
          <p:cNvPr id="9" name="Picture 2" descr="alpha decay에 대한 이미지 검색결과">
            <a:extLst>
              <a:ext uri="{FF2B5EF4-FFF2-40B4-BE49-F238E27FC236}">
                <a16:creationId xmlns:a16="http://schemas.microsoft.com/office/drawing/2014/main" id="{9705EB09-26AA-45B8-A531-118D79B72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053" y="1564061"/>
            <a:ext cx="8377892" cy="322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851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>
            <a:extLst>
              <a:ext uri="{FF2B5EF4-FFF2-40B4-BE49-F238E27FC236}">
                <a16:creationId xmlns:a16="http://schemas.microsoft.com/office/drawing/2014/main" id="{A7746F2D-ADA4-462A-8EDC-4E7366616DAD}"/>
              </a:ext>
            </a:extLst>
          </p:cNvPr>
          <p:cNvGrpSpPr/>
          <p:nvPr/>
        </p:nvGrpSpPr>
        <p:grpSpPr>
          <a:xfrm>
            <a:off x="7854498" y="1999642"/>
            <a:ext cx="2311852" cy="622908"/>
            <a:chOff x="7556048" y="2072018"/>
            <a:chExt cx="2311702" cy="478156"/>
          </a:xfrm>
        </p:grpSpPr>
        <p:sp>
          <p:nvSpPr>
            <p:cNvPr id="41" name="직사각형 40">
              <a:extLst>
                <a:ext uri="{FF2B5EF4-FFF2-40B4-BE49-F238E27FC236}">
                  <a16:creationId xmlns:a16="http://schemas.microsoft.com/office/drawing/2014/main" id="{E1F05D5C-1EBA-4568-9C69-7841B9C603A4}"/>
                </a:ext>
              </a:extLst>
            </p:cNvPr>
            <p:cNvSpPr/>
            <p:nvPr/>
          </p:nvSpPr>
          <p:spPr>
            <a:xfrm>
              <a:off x="7556048" y="2072018"/>
              <a:ext cx="2273752" cy="478156"/>
            </a:xfrm>
            <a:prstGeom prst="rect">
              <a:avLst/>
            </a:prstGeom>
            <a:gradFill>
              <a:gsLst>
                <a:gs pos="0">
                  <a:srgbClr val="1B3C33"/>
                </a:gs>
                <a:gs pos="100000">
                  <a:srgbClr val="1B3C35"/>
                </a:gs>
              </a:gsLst>
              <a:lin ang="2700000" scaled="1"/>
            </a:gradFill>
            <a:ln w="254000">
              <a:noFill/>
            </a:ln>
            <a:effectLst>
              <a:outerShdw blurRad="381000" dist="330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noFill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A3A15862-DFDE-42CD-A4EE-EDC44A6AB0F6}"/>
                </a:ext>
              </a:extLst>
            </p:cNvPr>
            <p:cNvSpPr/>
            <p:nvPr/>
          </p:nvSpPr>
          <p:spPr>
            <a:xfrm>
              <a:off x="9791850" y="2175674"/>
              <a:ext cx="75900" cy="270843"/>
            </a:xfrm>
            <a:prstGeom prst="rect">
              <a:avLst/>
            </a:prstGeom>
            <a:gradFill flip="none" rotWithShape="1">
              <a:gsLst>
                <a:gs pos="0">
                  <a:srgbClr val="F4E5D4"/>
                </a:gs>
                <a:gs pos="100000">
                  <a:srgbClr val="F3D5BB"/>
                </a:gs>
              </a:gsLst>
              <a:path path="circle">
                <a:fillToRect r="100000" b="100000"/>
              </a:path>
              <a:tileRect l="-100000" t="-100000"/>
            </a:gradFill>
            <a:ln w="2540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05" name="부제목 18">
            <a:extLst>
              <a:ext uri="{FF2B5EF4-FFF2-40B4-BE49-F238E27FC236}">
                <a16:creationId xmlns:a16="http://schemas.microsoft.com/office/drawing/2014/main" id="{76275C3A-84F3-4AF2-8F9C-9E7238EA72F5}"/>
              </a:ext>
            </a:extLst>
          </p:cNvPr>
          <p:cNvSpPr txBox="1">
            <a:spLocks/>
          </p:cNvSpPr>
          <p:nvPr/>
        </p:nvSpPr>
        <p:spPr>
          <a:xfrm>
            <a:off x="1437911" y="4564044"/>
            <a:ext cx="1905364" cy="238534"/>
          </a:xfrm>
          <a:prstGeom prst="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4000" b="0" kern="1200" spc="-60" baseline="0" dirty="0">
                <a:ln w="3175"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+mn-cs"/>
              </a:defRPr>
            </a:lvl1pPr>
            <a:lvl2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en-US" sz="800" spc="3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1B3C33"/>
              </a:solidFill>
            </a:endParaRPr>
          </a:p>
        </p:txBody>
      </p:sp>
      <p:sp>
        <p:nvSpPr>
          <p:cNvPr id="19" name="부제목 18">
            <a:extLst>
              <a:ext uri="{FF2B5EF4-FFF2-40B4-BE49-F238E27FC236}">
                <a16:creationId xmlns:a16="http://schemas.microsoft.com/office/drawing/2014/main" id="{AA01B8D4-E707-46C0-8716-52268E9150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0316" y="2990478"/>
            <a:ext cx="2500088" cy="563906"/>
          </a:xfrm>
        </p:spPr>
        <p:txBody>
          <a:bodyPr/>
          <a:lstStyle/>
          <a:p>
            <a:r>
              <a:rPr lang="en-US" altLang="ko-KR" sz="2800" dirty="0"/>
              <a:t>TUNNELING</a:t>
            </a:r>
            <a:endParaRPr lang="ko-KR" altLang="en-US" sz="2800" dirty="0"/>
          </a:p>
        </p:txBody>
      </p:sp>
      <p:sp>
        <p:nvSpPr>
          <p:cNvPr id="94" name="부제목 18">
            <a:extLst>
              <a:ext uri="{FF2B5EF4-FFF2-40B4-BE49-F238E27FC236}">
                <a16:creationId xmlns:a16="http://schemas.microsoft.com/office/drawing/2014/main" id="{D741B9DF-34EF-453C-8ECD-FCDE8F698E8D}"/>
              </a:ext>
            </a:extLst>
          </p:cNvPr>
          <p:cNvSpPr txBox="1">
            <a:spLocks/>
          </p:cNvSpPr>
          <p:nvPr/>
        </p:nvSpPr>
        <p:spPr>
          <a:xfrm>
            <a:off x="7241495" y="296862"/>
            <a:ext cx="2948686" cy="6264275"/>
          </a:xfrm>
          <a:prstGeom prst="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lang="ko-KR" altLang="en-US" sz="4000" b="0" kern="1200" spc="-60" baseline="0" dirty="0">
                <a:ln w="3175"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+mn-cs"/>
              </a:defRPr>
            </a:lvl1pPr>
            <a:lvl2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0" indent="0" algn="ctr" defTabSz="914400" rtl="0" eaLnBrk="1" latin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spc="-6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ln w="3175">
                  <a:noFill/>
                </a:ln>
                <a:solidFill>
                  <a:srgbClr val="F4E5D4"/>
                </a:solidFill>
                <a:latin typeface="+mj-lt"/>
                <a:ea typeface="+mn-ea"/>
              </a:rPr>
              <a:t>BASIC CONCET &amp; HISTORY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400" b="1" dirty="0">
              <a:ln w="3175">
                <a:noFill/>
              </a:ln>
              <a:solidFill>
                <a:srgbClr val="F4E5D4"/>
              </a:solidFill>
              <a:latin typeface="+mj-lt"/>
              <a:ea typeface="+mn-ea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ln w="3175">
                  <a:noFill/>
                </a:ln>
                <a:solidFill>
                  <a:srgbClr val="F4E5D4"/>
                </a:solidFill>
                <a:latin typeface="+mj-lt"/>
                <a:ea typeface="+mn-ea"/>
              </a:rPr>
              <a:t>THEORY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400" b="1" dirty="0">
              <a:ln w="3175">
                <a:noFill/>
              </a:ln>
              <a:solidFill>
                <a:srgbClr val="F4E5D4"/>
              </a:solidFill>
              <a:latin typeface="+mj-lt"/>
              <a:ea typeface="+mn-ea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ln w="3175">
                  <a:noFill/>
                </a:ln>
                <a:solidFill>
                  <a:srgbClr val="F4E5D4"/>
                </a:solidFill>
                <a:latin typeface="+mj-lt"/>
                <a:ea typeface="+mn-ea"/>
              </a:rPr>
              <a:t>EXPERIMENT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2400" b="1" dirty="0">
              <a:ln w="3175">
                <a:noFill/>
              </a:ln>
              <a:solidFill>
                <a:srgbClr val="F4E5D4"/>
              </a:solidFill>
              <a:latin typeface="+mj-lt"/>
              <a:ea typeface="+mn-ea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2400" b="1" dirty="0">
                <a:ln w="3175">
                  <a:noFill/>
                </a:ln>
                <a:solidFill>
                  <a:srgbClr val="F4E5D4"/>
                </a:solidFill>
                <a:latin typeface="+mj-lt"/>
                <a:ea typeface="+mn-ea"/>
              </a:rPr>
              <a:t>APPLICATION</a:t>
            </a: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EFBEFBE4-AAD8-4A5D-95AF-4B43F2E4142D}"/>
              </a:ext>
            </a:extLst>
          </p:cNvPr>
          <p:cNvGrpSpPr/>
          <p:nvPr/>
        </p:nvGrpSpPr>
        <p:grpSpPr>
          <a:xfrm>
            <a:off x="9143094" y="3175"/>
            <a:ext cx="0" cy="6854825"/>
            <a:chOff x="9032421" y="0"/>
            <a:chExt cx="0" cy="6854825"/>
          </a:xfrm>
        </p:grpSpPr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3975F431-8271-4C97-8C8B-1B9F1BE301C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032421" y="0"/>
              <a:ext cx="0" cy="1734185"/>
            </a:xfrm>
            <a:prstGeom prst="line">
              <a:avLst/>
            </a:prstGeom>
            <a:ln w="9525">
              <a:gradFill>
                <a:gsLst>
                  <a:gs pos="0">
                    <a:srgbClr val="E4C2A9"/>
                  </a:gs>
                  <a:gs pos="100000">
                    <a:srgbClr val="E4C2A9"/>
                  </a:gs>
                </a:gsLst>
                <a:lin ang="5400000" scaled="1"/>
              </a:gra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221EB369-08F2-436A-89E7-BBB744380B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032421" y="5048885"/>
              <a:ext cx="0" cy="1805940"/>
            </a:xfrm>
            <a:prstGeom prst="line">
              <a:avLst/>
            </a:prstGeom>
            <a:ln w="9525">
              <a:gradFill>
                <a:gsLst>
                  <a:gs pos="0">
                    <a:srgbClr val="E4C2A9"/>
                  </a:gs>
                  <a:gs pos="100000">
                    <a:srgbClr val="E4C2A9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직선 연결선 48">
            <a:extLst>
              <a:ext uri="{FF2B5EF4-FFF2-40B4-BE49-F238E27FC236}">
                <a16:creationId xmlns:a16="http://schemas.microsoft.com/office/drawing/2014/main" id="{59DC354E-D5EE-4EB3-9C07-1AF4E89392DD}"/>
              </a:ext>
            </a:extLst>
          </p:cNvPr>
          <p:cNvCxnSpPr>
            <a:cxnSpLocks/>
          </p:cNvCxnSpPr>
          <p:nvPr/>
        </p:nvCxnSpPr>
        <p:spPr>
          <a:xfrm>
            <a:off x="2001819" y="3554384"/>
            <a:ext cx="1757082" cy="0"/>
          </a:xfrm>
          <a:prstGeom prst="line">
            <a:avLst/>
          </a:prstGeom>
          <a:gradFill flip="none" rotWithShape="1">
            <a:gsLst>
              <a:gs pos="0">
                <a:srgbClr val="E7C49D"/>
              </a:gs>
              <a:gs pos="100000">
                <a:srgbClr val="F3D5BB"/>
              </a:gs>
            </a:gsLst>
            <a:path path="circle">
              <a:fillToRect r="100000" b="100000"/>
            </a:path>
            <a:tileRect l="-100000" t="-100000"/>
          </a:gradFill>
          <a:ln w="101600">
            <a:gradFill flip="none" rotWithShape="1">
              <a:gsLst>
                <a:gs pos="0">
                  <a:srgbClr val="F3D5BB"/>
                </a:gs>
                <a:gs pos="74000">
                  <a:srgbClr val="E4C2A9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extBox 1"/>
          <p:cNvSpPr txBox="1"/>
          <p:nvPr/>
        </p:nvSpPr>
        <p:spPr>
          <a:xfrm>
            <a:off x="10471638" y="2111040"/>
            <a:ext cx="1081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rgbClr val="F4E5D4"/>
                </a:solidFill>
                <a:latin typeface="나눔스퀘어 (본문)"/>
              </a:rPr>
              <a:t>오석민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71638" y="3072376"/>
            <a:ext cx="1081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rgbClr val="F4E5D4"/>
                </a:solidFill>
                <a:latin typeface="나눔스퀘어 (본문)"/>
              </a:rPr>
              <a:t>안민석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1638" y="3828515"/>
            <a:ext cx="1081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err="1">
                <a:solidFill>
                  <a:srgbClr val="F4E5D4"/>
                </a:solidFill>
                <a:latin typeface="나눔스퀘어 (본문)"/>
              </a:rPr>
              <a:t>유소정</a:t>
            </a:r>
            <a:endParaRPr lang="ko-KR" altLang="en-US" sz="2000" b="1" dirty="0">
              <a:solidFill>
                <a:srgbClr val="F4E5D4"/>
              </a:solidFill>
              <a:latin typeface="나눔스퀘어 (본문)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71638" y="4564044"/>
            <a:ext cx="1081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rgbClr val="F4E5D4"/>
                </a:solidFill>
                <a:latin typeface="나눔스퀘어 (본문)"/>
              </a:rPr>
              <a:t>안성준</a:t>
            </a:r>
          </a:p>
        </p:txBody>
      </p:sp>
    </p:spTree>
    <p:extLst>
      <p:ext uri="{BB962C8B-B14F-4D97-AF65-F5344CB8AC3E}">
        <p14:creationId xmlns:p14="http://schemas.microsoft.com/office/powerpoint/2010/main" val="3539048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A216AD-9CCD-4944-803D-C24AFF0F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EXPERIMENT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E60CFA-02DF-441A-A412-36D5CC74E96C}"/>
              </a:ext>
            </a:extLst>
          </p:cNvPr>
          <p:cNvSpPr txBox="1"/>
          <p:nvPr/>
        </p:nvSpPr>
        <p:spPr>
          <a:xfrm>
            <a:off x="2028858" y="4424127"/>
            <a:ext cx="8134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altLang="ko-KR" sz="2400" dirty="0">
                <a:latin typeface="+mj-lt"/>
              </a:rPr>
              <a:t>energy level of the electron is quantized</a:t>
            </a:r>
          </a:p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altLang="ko-KR" sz="2400" dirty="0">
                <a:latin typeface="+mj-lt"/>
              </a:rPr>
              <a:t>Electron tunnel through one of these quantized states</a:t>
            </a:r>
            <a:endParaRPr lang="ko-KR" altLang="en-US" sz="24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  <p:pic>
        <p:nvPicPr>
          <p:cNvPr id="9" name="Picture 4" descr="https://upload.wikimedia.org/wikipedia/commons/thumb/4/45/Quantum_well.svg/400px-Quantum_well.svg.png">
            <a:extLst>
              <a:ext uri="{FF2B5EF4-FFF2-40B4-BE49-F238E27FC236}">
                <a16:creationId xmlns:a16="http://schemas.microsoft.com/office/drawing/2014/main" id="{229DED3A-AF84-4ABE-A264-90A92F534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99" y="1597063"/>
            <a:ext cx="5136063" cy="258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B7DF24-F86F-495A-80C3-C8CD81D8ADE4}"/>
              </a:ext>
            </a:extLst>
          </p:cNvPr>
          <p:cNvSpPr txBox="1"/>
          <p:nvPr/>
        </p:nvSpPr>
        <p:spPr>
          <a:xfrm>
            <a:off x="4338372" y="5724048"/>
            <a:ext cx="3515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“Resonant Tunneling”</a:t>
            </a:r>
            <a:endParaRPr lang="ko-KR" altLang="en-US" sz="2800" b="1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  <p:sp>
        <p:nvSpPr>
          <p:cNvPr id="11" name="화살표: 아래쪽 10">
            <a:extLst>
              <a:ext uri="{FF2B5EF4-FFF2-40B4-BE49-F238E27FC236}">
                <a16:creationId xmlns:a16="http://schemas.microsoft.com/office/drawing/2014/main" id="{EEF3B660-7921-41B9-A05C-650814B891C9}"/>
              </a:ext>
            </a:extLst>
          </p:cNvPr>
          <p:cNvSpPr/>
          <p:nvPr/>
        </p:nvSpPr>
        <p:spPr>
          <a:xfrm>
            <a:off x="5847945" y="5259908"/>
            <a:ext cx="496110" cy="417256"/>
          </a:xfrm>
          <a:prstGeom prst="downArrow">
            <a:avLst>
              <a:gd name="adj1" fmla="val 26470"/>
              <a:gd name="adj2" fmla="val 45338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lt"/>
            </a:endParaRPr>
          </a:p>
        </p:txBody>
      </p:sp>
      <p:pic>
        <p:nvPicPr>
          <p:cNvPr id="1026" name="Picture 2" descr="Figure 1. Schematic of density of states as system dimensionality is reduced. The density of states in different confine‐ ment configurations: (a) bulk; (b) quantum well; (c) quantum wire; (d) quantum dot. The conduction and valence bands split into overlapping subbands that become successively narrower as the electron motion is restricted in more dimensions. dimension. Adopted from [7].">
            <a:extLst>
              <a:ext uri="{FF2B5EF4-FFF2-40B4-BE49-F238E27FC236}">
                <a16:creationId xmlns:a16="http://schemas.microsoft.com/office/drawing/2014/main" id="{D75EBB5C-ADB9-40FC-820E-CF3EBD448A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8" t="32114" r="51842"/>
          <a:stretch/>
        </p:blipFill>
        <p:spPr bwMode="auto">
          <a:xfrm>
            <a:off x="7764853" y="1525050"/>
            <a:ext cx="1748902" cy="272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176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A216AD-9CCD-4944-803D-C24AFF0F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EXPERIMENT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AE4FD2-8050-445C-BC75-0461C655E2D1}"/>
              </a:ext>
            </a:extLst>
          </p:cNvPr>
          <p:cNvSpPr txBox="1"/>
          <p:nvPr/>
        </p:nvSpPr>
        <p:spPr>
          <a:xfrm>
            <a:off x="875216" y="5779371"/>
            <a:ext cx="101047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ü"/>
            </a:pPr>
            <a:r>
              <a:rPr lang="en-US" altLang="ko-KR" sz="2400" dirty="0">
                <a:latin typeface="+mj-lt"/>
              </a:rPr>
              <a:t>tunneling probability </a:t>
            </a:r>
            <a:r>
              <a:rPr lang="en-US" altLang="ko-KR" sz="2400" u="sng" dirty="0">
                <a:latin typeface="+mj-lt"/>
              </a:rPr>
              <a:t>is</a:t>
            </a:r>
            <a:r>
              <a:rPr lang="en-US" altLang="ko-KR" sz="2400" dirty="0">
                <a:latin typeface="+mj-lt"/>
              </a:rPr>
              <a:t> selectively enhanced at certain energy levels</a:t>
            </a:r>
            <a:endParaRPr lang="ko-KR" altLang="en-US" sz="24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4B5847-6702-4EF2-9410-24E5C7B60DF4}"/>
              </a:ext>
            </a:extLst>
          </p:cNvPr>
          <p:cNvSpPr txBox="1"/>
          <p:nvPr/>
        </p:nvSpPr>
        <p:spPr>
          <a:xfrm>
            <a:off x="3560920" y="5061853"/>
            <a:ext cx="47333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RTD : resonant tunneling diode</a:t>
            </a:r>
            <a:endParaRPr lang="ko-KR" altLang="en-US" sz="28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FDC8697-E3F9-4C1A-82EE-188B2CCC19D6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78"/>
          <a:stretch/>
        </p:blipFill>
        <p:spPr bwMode="auto">
          <a:xfrm>
            <a:off x="594263" y="1712792"/>
            <a:ext cx="11003473" cy="2908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298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1">
            <a:extLst>
              <a:ext uri="{FF2B5EF4-FFF2-40B4-BE49-F238E27FC236}">
                <a16:creationId xmlns:a16="http://schemas.microsoft.com/office/drawing/2014/main" id="{EA72F719-354F-4595-A762-02A4E8992E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0268" y="2988010"/>
            <a:ext cx="2500088" cy="563906"/>
          </a:xfrm>
        </p:spPr>
        <p:txBody>
          <a:bodyPr/>
          <a:lstStyle/>
          <a:p>
            <a:r>
              <a:rPr lang="en-US" altLang="ko-KR" sz="2500" dirty="0"/>
              <a:t>APPLICATION</a:t>
            </a:r>
            <a:endParaRPr lang="ko-KR" altLang="en-US" sz="25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935F90-165B-4BE9-AEB8-C59A61326DB6}"/>
              </a:ext>
            </a:extLst>
          </p:cNvPr>
          <p:cNvSpPr txBox="1"/>
          <p:nvPr/>
        </p:nvSpPr>
        <p:spPr>
          <a:xfrm>
            <a:off x="8671726" y="5647175"/>
            <a:ext cx="2873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F3D5BB"/>
                </a:solidFill>
              </a:rPr>
              <a:t>안성준</a:t>
            </a:r>
          </a:p>
        </p:txBody>
      </p:sp>
    </p:spTree>
    <p:extLst>
      <p:ext uri="{BB962C8B-B14F-4D97-AF65-F5344CB8AC3E}">
        <p14:creationId xmlns:p14="http://schemas.microsoft.com/office/powerpoint/2010/main" val="2807408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107981FA-A0F9-4EE1-B1F1-B2118C3F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</a:p>
        </p:txBody>
      </p:sp>
      <p:sp>
        <p:nvSpPr>
          <p:cNvPr id="6" name="텍스트 개체 틀 5">
            <a:extLst>
              <a:ext uri="{FF2B5EF4-FFF2-40B4-BE49-F238E27FC236}">
                <a16:creationId xmlns:a16="http://schemas.microsoft.com/office/drawing/2014/main" id="{0041188D-CA01-43DE-B8A0-0CE0779CB3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06" y="5102578"/>
            <a:ext cx="9390178" cy="1050928"/>
          </a:xfrm>
        </p:spPr>
        <p:txBody>
          <a:bodyPr>
            <a:normAutofit/>
          </a:bodyPr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STM(Scanning Tunneling Microscope)</a:t>
            </a:r>
          </a:p>
        </p:txBody>
      </p:sp>
      <p:sp>
        <p:nvSpPr>
          <p:cNvPr id="7" name="내용 개체 틀 6">
            <a:extLst>
              <a:ext uri="{FF2B5EF4-FFF2-40B4-BE49-F238E27FC236}">
                <a16:creationId xmlns:a16="http://schemas.microsoft.com/office/drawing/2014/main" id="{D6D12938-47E1-432E-B1B3-39D43ADDDC97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3" name="그림 12" descr="스크린샷이(가) 표시된 사진&#10;&#10;자동 생성된 설명">
            <a:extLst>
              <a:ext uri="{FF2B5EF4-FFF2-40B4-BE49-F238E27FC236}">
                <a16:creationId xmlns:a16="http://schemas.microsoft.com/office/drawing/2014/main" id="{206A5F29-A058-4034-8346-A490A4B18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155" y="1899119"/>
            <a:ext cx="4297680" cy="3059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04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A216AD-9CCD-4944-803D-C24AFF0FD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355488-2495-4C2A-B5DE-215A7A371D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11" y="5147733"/>
            <a:ext cx="9390178" cy="1005774"/>
          </a:xfrm>
        </p:spPr>
        <p:txBody>
          <a:bodyPr>
            <a:normAutofit/>
          </a:bodyPr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Tunneling effect is principle used in STM</a:t>
            </a:r>
            <a:endParaRPr lang="ko-KR" altLang="en-US" sz="2400" b="1" dirty="0">
              <a:solidFill>
                <a:srgbClr val="1B3C33"/>
              </a:solidFill>
            </a:endParaRP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ED3A935-DDFB-46C1-96EF-A9D65F1C2A8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52BB564-243E-4A58-9444-CB68EA305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865" y="1790710"/>
            <a:ext cx="3604794" cy="304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6665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F91AE6-45A1-4DAF-852B-3ABAF1A63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F6AA65D-52EF-437F-8E98-6613BD7334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018269" y="4895493"/>
            <a:ext cx="8155461" cy="814130"/>
          </a:xfrm>
        </p:spPr>
        <p:txBody>
          <a:bodyPr>
            <a:normAutofit/>
          </a:bodyPr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By using STM, we can know shape of the sample’s surface.</a:t>
            </a:r>
            <a:endParaRPr lang="ko-KR" altLang="en-US" sz="2400" b="1" dirty="0">
              <a:solidFill>
                <a:srgbClr val="1B3C33"/>
              </a:solidFill>
            </a:endParaRPr>
          </a:p>
        </p:txBody>
      </p:sp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08B6D4D7-30F4-401F-8686-0FF59FC021A7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445" y="1793246"/>
            <a:ext cx="3323792" cy="2898554"/>
          </a:xfr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1FA7F076-7A28-4E0C-8D25-9B8BA66CBC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763" y="2207484"/>
            <a:ext cx="4399236" cy="228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66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2831024-D2D6-435F-950F-E83D66C83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6D8B24C-F56D-4864-A926-FC663847B7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90420" y="4712364"/>
            <a:ext cx="10011155" cy="1388075"/>
          </a:xfrm>
        </p:spPr>
        <p:txBody>
          <a:bodyPr>
            <a:normAutofit/>
          </a:bodyPr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Tunnel diode works based on Tunnel effect. </a:t>
            </a:r>
          </a:p>
          <a:p>
            <a:r>
              <a:rPr lang="en-US" altLang="ko-KR" sz="2400" b="1" dirty="0">
                <a:solidFill>
                  <a:srgbClr val="1B3C33"/>
                </a:solidFill>
              </a:rPr>
              <a:t>This image is the symbol of a Tunnel diode.</a:t>
            </a:r>
            <a:endParaRPr lang="ko-KR" altLang="en-US" sz="2400" b="1" dirty="0">
              <a:solidFill>
                <a:srgbClr val="1B3C33"/>
              </a:solidFill>
            </a:endParaRPr>
          </a:p>
        </p:txBody>
      </p:sp>
      <p:pic>
        <p:nvPicPr>
          <p:cNvPr id="1026" name="Picture 2" descr="Tunnel Diode Symbol">
            <a:extLst>
              <a:ext uri="{FF2B5EF4-FFF2-40B4-BE49-F238E27FC236}">
                <a16:creationId xmlns:a16="http://schemas.microsoft.com/office/drawing/2014/main" id="{58D56120-B3A1-4693-BE49-68108617F019}"/>
              </a:ext>
            </a:extLst>
          </p:cNvPr>
          <p:cNvPicPr>
            <a:picLocks noGrp="1" noChangeAspect="1" noChangeArrowheads="1"/>
          </p:cNvPicPr>
          <p:nvPr>
            <p:ph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471" y="2274056"/>
            <a:ext cx="7563055" cy="213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781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65CCF4-B844-47DD-89E9-3F4485EB1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083067-4B6C-40B8-8897-8E80D7790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11662" y="4196753"/>
            <a:ext cx="9390178" cy="1810106"/>
          </a:xfrm>
        </p:spPr>
        <p:txBody>
          <a:bodyPr>
            <a:normAutofit/>
          </a:bodyPr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Tunnel Diode  Vs  Normal P-N junction Diode</a:t>
            </a:r>
            <a:endParaRPr lang="ko-KR" altLang="en-US" sz="2400" b="1" dirty="0">
              <a:solidFill>
                <a:srgbClr val="1B3C33"/>
              </a:solidFill>
            </a:endParaRP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FBB9811-39BC-41D1-9FBF-7C7A55E79E98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2050" name="Picture 2" descr="Tunnel Diode Image 2">
            <a:extLst>
              <a:ext uri="{FF2B5EF4-FFF2-40B4-BE49-F238E27FC236}">
                <a16:creationId xmlns:a16="http://schemas.microsoft.com/office/drawing/2014/main" id="{8817CA13-BE24-4BF1-A875-673B9E855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682" y="2218820"/>
            <a:ext cx="3632182" cy="215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Tunnel Diode Image 3">
            <a:extLst>
              <a:ext uri="{FF2B5EF4-FFF2-40B4-BE49-F238E27FC236}">
                <a16:creationId xmlns:a16="http://schemas.microsoft.com/office/drawing/2014/main" id="{94F7B6EB-39FC-4B87-A99B-15A7F98C30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" t="49" r="2228" b="6494"/>
          <a:stretch/>
        </p:blipFill>
        <p:spPr bwMode="auto">
          <a:xfrm>
            <a:off x="6306751" y="2218820"/>
            <a:ext cx="3744000" cy="215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818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0AEAA7-894B-4518-8506-008F18E9F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APPLICATION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32EDF63-6555-4A75-8E5F-3E882D9102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04639" y="1910080"/>
            <a:ext cx="3982720" cy="4375507"/>
          </a:xfrm>
        </p:spPr>
        <p:txBody>
          <a:bodyPr lIns="108000"/>
          <a:lstStyle/>
          <a:p>
            <a:r>
              <a:rPr lang="en-US" altLang="ko-KR" sz="2400" b="1" dirty="0">
                <a:solidFill>
                  <a:srgbClr val="1B3C33"/>
                </a:solidFill>
              </a:rPr>
              <a:t>Applications of Tunnel Diode</a:t>
            </a:r>
          </a:p>
          <a:p>
            <a:endParaRPr lang="en-US" altLang="ko-KR" sz="2400" b="1" dirty="0">
              <a:solidFill>
                <a:srgbClr val="1B3C33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en-US" altLang="ko-KR" dirty="0"/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rgbClr val="1B3C33"/>
                </a:solidFill>
              </a:rPr>
              <a:t>switch, amplifier, and oscillator.</a:t>
            </a:r>
          </a:p>
          <a:p>
            <a:pPr marL="285750" indent="-285750" algn="l">
              <a:buFont typeface="Wingdings" panose="05000000000000000000" pitchFamily="2" charset="2"/>
              <a:buChar char="l"/>
            </a:pPr>
            <a:endParaRPr lang="en-US" altLang="ko-KR" sz="2000" dirty="0">
              <a:solidFill>
                <a:srgbClr val="1B3C33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rgbClr val="1B3C33"/>
                </a:solidFill>
              </a:rPr>
              <a:t>high frequency component.</a:t>
            </a:r>
          </a:p>
          <a:p>
            <a:pPr marL="285750" indent="-285750" algn="l">
              <a:buFont typeface="Wingdings" panose="05000000000000000000" pitchFamily="2" charset="2"/>
              <a:buChar char="l"/>
            </a:pPr>
            <a:endParaRPr lang="en-US" altLang="ko-KR" sz="2000" dirty="0">
              <a:solidFill>
                <a:srgbClr val="1B3C33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rgbClr val="1B3C33"/>
                </a:solidFill>
              </a:rPr>
              <a:t>logic memory storage device.</a:t>
            </a:r>
          </a:p>
          <a:p>
            <a:pPr algn="l"/>
            <a:endParaRPr lang="en-US" altLang="ko-KR" dirty="0">
              <a:solidFill>
                <a:srgbClr val="1B3C33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endParaRPr lang="en-US" altLang="ko-KR" dirty="0">
              <a:solidFill>
                <a:srgbClr val="1B3C33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endParaRPr lang="en-US" altLang="ko-KR" dirty="0">
              <a:solidFill>
                <a:srgbClr val="1B3C33"/>
              </a:solidFill>
            </a:endParaRPr>
          </a:p>
          <a:p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338742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013A87-12EB-4422-AC41-D38494D72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8885" y="3092033"/>
            <a:ext cx="4054219" cy="567808"/>
          </a:xfrm>
        </p:spPr>
        <p:txBody>
          <a:bodyPr/>
          <a:lstStyle/>
          <a:p>
            <a:r>
              <a:rPr lang="en-US" altLang="ko-KR" sz="4000" dirty="0"/>
              <a:t>THANK YOU</a:t>
            </a:r>
            <a:endParaRPr lang="ko-KR" altLang="en-US" sz="4000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214AC91-1E2A-4A75-9889-131EC51E613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0906" y="4554071"/>
            <a:ext cx="9390178" cy="159943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6C4A449-D3A0-4C79-B6E2-B4E678AFB6A9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1843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1">
            <a:extLst>
              <a:ext uri="{FF2B5EF4-FFF2-40B4-BE49-F238E27FC236}">
                <a16:creationId xmlns:a16="http://schemas.microsoft.com/office/drawing/2014/main" id="{1BB93564-3F79-480D-941D-D90BDA2E58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8558" y="2592474"/>
            <a:ext cx="2200589" cy="1386673"/>
          </a:xfrm>
        </p:spPr>
        <p:txBody>
          <a:bodyPr/>
          <a:lstStyle/>
          <a:p>
            <a:r>
              <a:rPr lang="en-US" altLang="ko-KR" sz="3000" b="1" dirty="0"/>
              <a:t>BASIC CONCEPT</a:t>
            </a:r>
          </a:p>
          <a:p>
            <a:r>
              <a:rPr lang="en-US" altLang="ko-KR" sz="3000" b="1" dirty="0"/>
              <a:t>&amp;</a:t>
            </a:r>
          </a:p>
          <a:p>
            <a:r>
              <a:rPr lang="en-US" altLang="ko-KR" sz="3000" b="1" dirty="0"/>
              <a:t>HISTORY</a:t>
            </a:r>
            <a:endParaRPr lang="ko-KR" altLang="en-US" sz="3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5466CF-2A82-4E9D-9DF3-3ADF7DA6C627}"/>
              </a:ext>
            </a:extLst>
          </p:cNvPr>
          <p:cNvSpPr txBox="1"/>
          <p:nvPr/>
        </p:nvSpPr>
        <p:spPr>
          <a:xfrm>
            <a:off x="8611437" y="5526594"/>
            <a:ext cx="2873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 err="1">
                <a:solidFill>
                  <a:srgbClr val="F3D5BB"/>
                </a:solidFill>
              </a:rPr>
              <a:t>오석민</a:t>
            </a:r>
            <a:endParaRPr lang="ko-KR" altLang="en-US" sz="3200" b="1" dirty="0">
              <a:solidFill>
                <a:srgbClr val="F3D5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99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Basic concept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7" name="내용 개체 틀 7">
            <a:extLst>
              <a:ext uri="{FF2B5EF4-FFF2-40B4-BE49-F238E27FC236}">
                <a16:creationId xmlns:a16="http://schemas.microsoft.com/office/drawing/2014/main" id="{8B3F62B1-8B7E-4637-A2D8-B8C0C336E8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32" y="1810381"/>
            <a:ext cx="6202063" cy="3962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16139" y="2514443"/>
            <a:ext cx="39974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If E&gt;V</a:t>
            </a:r>
          </a:p>
          <a:p>
            <a:pPr algn="ctr"/>
            <a:r>
              <a:rPr lang="en-US" altLang="ko-KR" sz="32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CAN pass through</a:t>
            </a:r>
          </a:p>
          <a:p>
            <a:pPr algn="ctr"/>
            <a:endParaRPr lang="en-US" altLang="ko-KR" sz="32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  <a:p>
            <a:pPr algn="ctr"/>
            <a:r>
              <a:rPr lang="en-US" altLang="ko-KR" sz="32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If E&lt;V</a:t>
            </a:r>
          </a:p>
          <a:p>
            <a:pPr algn="ctr"/>
            <a:r>
              <a:rPr lang="en-US" altLang="ko-KR" sz="3200" spc="-150" dirty="0">
                <a:solidFill>
                  <a:srgbClr val="00002F"/>
                </a:solidFill>
                <a:latin typeface="+mj-lt"/>
                <a:ea typeface="나눔스퀘어 ExtraBold" panose="020B0600000101010101" pitchFamily="50" charset="-127"/>
              </a:rPr>
              <a:t>CAN’T pass through</a:t>
            </a:r>
            <a:endParaRPr lang="ko-KR" altLang="en-US" sz="3200" spc="-150" dirty="0">
              <a:solidFill>
                <a:srgbClr val="00002F"/>
              </a:solidFill>
              <a:latin typeface="+mj-lt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8328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Basic concept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내용 개체 틀 2">
            <a:extLst>
              <a:ext uri="{FF2B5EF4-FFF2-40B4-BE49-F238E27FC236}">
                <a16:creationId xmlns:a16="http://schemas.microsoft.com/office/drawing/2014/main" id="{8DBE74A3-CDD9-46E1-B3D0-862A1742C2CD}"/>
              </a:ext>
            </a:extLst>
          </p:cNvPr>
          <p:cNvSpPr txBox="1">
            <a:spLocks/>
          </p:cNvSpPr>
          <p:nvPr/>
        </p:nvSpPr>
        <p:spPr>
          <a:xfrm>
            <a:off x="642529" y="1728957"/>
            <a:ext cx="7143750" cy="4351338"/>
          </a:xfrm>
          <a:prstGeom prst="rect">
            <a:avLst/>
          </a:prstGeom>
          <a:blipFill>
            <a:blip r:embed="rId2">
              <a:alphaModFix amt="93000"/>
            </a:blip>
            <a:stretch>
              <a:fillRect/>
            </a:stretch>
          </a:blip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함초롬돋움" panose="020B0604000101010101" pitchFamily="50" charset="-127"/>
                <a:ea typeface="함초롬돋움" panose="020B0604000101010101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96139" y="3002680"/>
            <a:ext cx="39974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dirty="0">
                <a:latin typeface="+mj-lt"/>
              </a:rPr>
              <a:t>E&lt;V</a:t>
            </a:r>
          </a:p>
          <a:p>
            <a:pPr algn="ctr"/>
            <a:r>
              <a:rPr lang="en-US" altLang="ko-KR" sz="3200" dirty="0">
                <a:latin typeface="+mj-lt"/>
              </a:rPr>
              <a:t>CAN pass through</a:t>
            </a:r>
            <a:endParaRPr lang="ko-KR" alt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731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History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>
          <a:xfrm>
            <a:off x="1400910" y="1105247"/>
            <a:ext cx="9390178" cy="4375507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</a:rPr>
              <a:t> 1923 Louis De Broglie 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particle-wave property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1927 Friedrich Hund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first to make use of tunneling in paper</a:t>
            </a:r>
          </a:p>
          <a:p>
            <a:pPr marL="285750" indent="-28575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1928 Condon, Gurney and Gamow </a:t>
            </a:r>
          </a:p>
          <a:p>
            <a:pPr marL="457200" indent="-45720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alpha particle emission was due to quantum tunneling</a:t>
            </a: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endParaRPr lang="ko-KR" altLang="en-US" sz="2000" dirty="0">
              <a:solidFill>
                <a:schemeClr val="tx1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232" y="4510567"/>
            <a:ext cx="4835534" cy="1782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77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History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</a:rPr>
              <a:t>1930~1940s </a:t>
            </a:r>
          </a:p>
          <a:p>
            <a:pPr marL="457200" indent="-45720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attempts to relate current to the tunneling,</a:t>
            </a:r>
          </a:p>
          <a:p>
            <a:pPr algn="l"/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   but the models were not realistic enough</a:t>
            </a:r>
          </a:p>
          <a:p>
            <a:pPr marL="457200" indent="-457200" algn="l">
              <a:buFont typeface="Wingdings" panose="05000000000000000000" pitchFamily="2" charset="2"/>
              <a:buChar char="l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1947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discovery of transistor  tunneling received attention</a:t>
            </a:r>
          </a:p>
          <a:p>
            <a:pPr algn="l"/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1957 Esaki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 tunnel diode and prove the electron tunneling in solids conclusively</a:t>
            </a:r>
          </a:p>
          <a:p>
            <a:pPr algn="l"/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endParaRPr lang="ko-KR" alt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239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HISTORY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algn="l"/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1962 Josephson</a:t>
            </a:r>
          </a:p>
          <a:p>
            <a:pPr marL="457200" indent="-457200" algn="l">
              <a:buFont typeface="Wingdings" panose="05000000000000000000" pitchFamily="2" charset="2"/>
              <a:buChar char="à"/>
            </a:pPr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connection with the tunneling between two superconductors separated by a thin layer of insulating oxide (Josephson junction)</a:t>
            </a: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à"/>
            </a:pP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Wingdings" panose="05000000000000000000" pitchFamily="2" charset="2"/>
              <a:buChar char="l"/>
            </a:pPr>
            <a:r>
              <a:rPr lang="en-US" altLang="ko-KR" sz="2000" dirty="0">
                <a:solidFill>
                  <a:schemeClr val="tx1"/>
                </a:solidFill>
              </a:rPr>
              <a:t>1981 </a:t>
            </a:r>
            <a:r>
              <a:rPr lang="en-US" altLang="ko-KR" sz="2000" dirty="0" err="1">
                <a:solidFill>
                  <a:schemeClr val="tx1"/>
                </a:solidFill>
              </a:rPr>
              <a:t>Gerd</a:t>
            </a:r>
            <a:r>
              <a:rPr lang="en-US" altLang="ko-KR" sz="2000" dirty="0">
                <a:solidFill>
                  <a:schemeClr val="tx1"/>
                </a:solidFill>
              </a:rPr>
              <a:t> Binning and Heinrich Rohrer</a:t>
            </a:r>
            <a:endParaRPr lang="en-US" altLang="ko-K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en-US" altLang="ko-KR" sz="2000" dirty="0">
                <a:solidFill>
                  <a:schemeClr val="tx1"/>
                </a:solidFill>
                <a:sym typeface="Wingdings" panose="05000000000000000000" pitchFamily="2" charset="2"/>
              </a:rPr>
              <a:t> Scanning Tunneling Microscopy(STM)</a:t>
            </a:r>
          </a:p>
          <a:p>
            <a:pPr algn="l"/>
            <a:endParaRPr lang="ko-KR" altLang="en-US" sz="2000" dirty="0">
              <a:solidFill>
                <a:schemeClr val="tx1"/>
              </a:solidFill>
            </a:endParaRPr>
          </a:p>
          <a:p>
            <a:endParaRPr lang="ko-KR" altLang="en-US" sz="2000" dirty="0"/>
          </a:p>
        </p:txBody>
      </p:sp>
      <p:pic>
        <p:nvPicPr>
          <p:cNvPr id="5" name="내용 개체 틀 4"/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716" y="2919997"/>
            <a:ext cx="7712315" cy="2434518"/>
          </a:xfrm>
        </p:spPr>
      </p:pic>
    </p:spTree>
    <p:extLst>
      <p:ext uri="{BB962C8B-B14F-4D97-AF65-F5344CB8AC3E}">
        <p14:creationId xmlns:p14="http://schemas.microsoft.com/office/powerpoint/2010/main" val="181093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부제목 1">
            <a:extLst>
              <a:ext uri="{FF2B5EF4-FFF2-40B4-BE49-F238E27FC236}">
                <a16:creationId xmlns:a16="http://schemas.microsoft.com/office/drawing/2014/main" id="{ADB6FF47-0DAD-4291-A368-5E67539EE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7928" y="3072460"/>
            <a:ext cx="2432233" cy="356540"/>
          </a:xfrm>
        </p:spPr>
        <p:txBody>
          <a:bodyPr/>
          <a:lstStyle/>
          <a:p>
            <a:r>
              <a:rPr lang="en-US" altLang="ko-KR" sz="3600" dirty="0"/>
              <a:t>THEORY</a:t>
            </a:r>
            <a:endParaRPr lang="ko-KR" alt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77B4D3-25F1-4D82-BE85-3D25D2CF841A}"/>
              </a:ext>
            </a:extLst>
          </p:cNvPr>
          <p:cNvSpPr txBox="1"/>
          <p:nvPr/>
        </p:nvSpPr>
        <p:spPr>
          <a:xfrm>
            <a:off x="8671726" y="5647175"/>
            <a:ext cx="2873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200" b="1" dirty="0">
                <a:solidFill>
                  <a:srgbClr val="F3D5BB"/>
                </a:solidFill>
              </a:rPr>
              <a:t>안민석</a:t>
            </a:r>
          </a:p>
        </p:txBody>
      </p:sp>
    </p:spTree>
    <p:extLst>
      <p:ext uri="{BB962C8B-B14F-4D97-AF65-F5344CB8AC3E}">
        <p14:creationId xmlns:p14="http://schemas.microsoft.com/office/powerpoint/2010/main" val="3638024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3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6115</TotalTime>
  <Words>373</Words>
  <Application>Microsoft Office PowerPoint</Application>
  <PresentationFormat>와이드스크린</PresentationFormat>
  <Paragraphs>117</Paragraphs>
  <Slides>29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29</vt:i4>
      </vt:variant>
    </vt:vector>
  </HeadingPairs>
  <TitlesOfParts>
    <vt:vector size="39" baseType="lpstr">
      <vt:lpstr>나눔스퀘어</vt:lpstr>
      <vt:lpstr>나눔스퀘어 (본문)</vt:lpstr>
      <vt:lpstr>나눔스퀘어 ExtraBold</vt:lpstr>
      <vt:lpstr>맑은 고딕</vt:lpstr>
      <vt:lpstr>함초롬돋움</vt:lpstr>
      <vt:lpstr>Arial</vt:lpstr>
      <vt:lpstr>Symbol</vt:lpstr>
      <vt:lpstr>Wingdings</vt:lpstr>
      <vt:lpstr>Office 테마</vt:lpstr>
      <vt:lpstr>Equation</vt:lpstr>
      <vt:lpstr>TUNNELING</vt:lpstr>
      <vt:lpstr>PowerPoint 프레젠테이션</vt:lpstr>
      <vt:lpstr>PowerPoint 프레젠테이션</vt:lpstr>
      <vt:lpstr>Basic concept</vt:lpstr>
      <vt:lpstr>Basic concept</vt:lpstr>
      <vt:lpstr>History</vt:lpstr>
      <vt:lpstr>History</vt:lpstr>
      <vt:lpstr>HISTORY</vt:lpstr>
      <vt:lpstr>PowerPoint 프레젠테이션</vt:lpstr>
      <vt:lpstr>The Schrodinger equation</vt:lpstr>
      <vt:lpstr>Case of the potential wall</vt:lpstr>
      <vt:lpstr>Induction of the  Tunnel effect </vt:lpstr>
      <vt:lpstr>Final solution –  Energy quantization </vt:lpstr>
      <vt:lpstr>The       Graph</vt:lpstr>
      <vt:lpstr>Ways to make tunneling occur more often</vt:lpstr>
      <vt:lpstr>Atom – atom bonding </vt:lpstr>
      <vt:lpstr>PowerPoint 프레젠테이션</vt:lpstr>
      <vt:lpstr>EXPERIMENT</vt:lpstr>
      <vt:lpstr>EXPERIMENT</vt:lpstr>
      <vt:lpstr>EXPERIMENT</vt:lpstr>
      <vt:lpstr>EXPERIMENT</vt:lpstr>
      <vt:lpstr>PowerPoint 프레젠테이션</vt:lpstr>
      <vt:lpstr>APPLICATION</vt:lpstr>
      <vt:lpstr>APPLICATION</vt:lpstr>
      <vt:lpstr>APPLICATION</vt:lpstr>
      <vt:lpstr>APPLICATION</vt:lpstr>
      <vt:lpstr>APPLICATION</vt:lpstr>
      <vt:lpstr>APPLICATION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orbit</dc:title>
  <dc:creator>largo</dc:creator>
  <cp:keywords>adstorepost.com</cp:keywords>
  <cp:lastModifiedBy>안성준</cp:lastModifiedBy>
  <cp:revision>283</cp:revision>
  <dcterms:created xsi:type="dcterms:W3CDTF">2017-12-10T15:04:34Z</dcterms:created>
  <dcterms:modified xsi:type="dcterms:W3CDTF">2019-11-28T03:17:06Z</dcterms:modified>
</cp:coreProperties>
</file>