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8" r:id="rId2"/>
    <p:sldId id="259" r:id="rId3"/>
    <p:sldId id="294" r:id="rId4"/>
    <p:sldId id="448" r:id="rId5"/>
    <p:sldId id="449" r:id="rId6"/>
    <p:sldId id="335" r:id="rId7"/>
    <p:sldId id="419" r:id="rId8"/>
    <p:sldId id="416" r:id="rId9"/>
    <p:sldId id="396" r:id="rId10"/>
    <p:sldId id="417" r:id="rId11"/>
    <p:sldId id="452" r:id="rId12"/>
    <p:sldId id="389" r:id="rId13"/>
    <p:sldId id="425" r:id="rId14"/>
    <p:sldId id="427" r:id="rId15"/>
    <p:sldId id="428" r:id="rId16"/>
    <p:sldId id="426" r:id="rId17"/>
    <p:sldId id="429" r:id="rId18"/>
    <p:sldId id="430" r:id="rId19"/>
    <p:sldId id="390" r:id="rId20"/>
    <p:sldId id="431" r:id="rId21"/>
    <p:sldId id="402" r:id="rId22"/>
    <p:sldId id="432" r:id="rId23"/>
    <p:sldId id="433" r:id="rId24"/>
    <p:sldId id="434" r:id="rId25"/>
    <p:sldId id="435" r:id="rId26"/>
    <p:sldId id="436" r:id="rId27"/>
    <p:sldId id="437" r:id="rId28"/>
    <p:sldId id="421" r:id="rId29"/>
    <p:sldId id="391" r:id="rId30"/>
    <p:sldId id="443" r:id="rId31"/>
    <p:sldId id="438" r:id="rId32"/>
    <p:sldId id="441" r:id="rId33"/>
    <p:sldId id="442" r:id="rId34"/>
    <p:sldId id="444" r:id="rId35"/>
    <p:sldId id="407" r:id="rId36"/>
    <p:sldId id="445" r:id="rId37"/>
    <p:sldId id="446" r:id="rId38"/>
    <p:sldId id="447" r:id="rId39"/>
    <p:sldId id="297" r:id="rId40"/>
  </p:sldIdLst>
  <p:sldSz cx="9144000" cy="6858000" type="screen4x3"/>
  <p:notesSz cx="6858000" cy="9144000"/>
  <p:embeddedFontLst>
    <p:embeddedFont>
      <p:font typeface="Yu Gothic UI Semibold" panose="020B0700000000000000" pitchFamily="34" charset="-128"/>
      <p:bold r:id="rId43"/>
    </p:embeddedFont>
    <p:embeddedFont>
      <p:font typeface="굴림체" panose="020B0609000101010101" pitchFamily="49" charset="-127"/>
      <p:regular r:id="rId44"/>
    </p:embeddedFont>
    <p:embeddedFont>
      <p:font typeface="맑은 고딕" panose="020B0503020000020004" pitchFamily="50" charset="-127"/>
      <p:regular r:id="rId45"/>
      <p:bold r:id="rId46"/>
    </p:embeddedFont>
    <p:embeddedFont>
      <p:font typeface="맑은 고딕" panose="020B0503020000020004" pitchFamily="50" charset="-127"/>
      <p:regular r:id="rId45"/>
      <p:bold r:id="rId46"/>
    </p:embeddedFont>
    <p:embeddedFont>
      <p:font typeface="Cambria Math" panose="02040503050406030204" pitchFamily="18" charset="0"/>
      <p:regular r:id="rId47"/>
    </p:embeddedFont>
    <p:embeddedFont>
      <p:font typeface="Noto Sans" panose="020B0600000101010101"/>
      <p:regular r:id="rId48"/>
      <p:bold r:id="rId49"/>
      <p:italic r:id="rId50"/>
      <p:boldItalic r:id="rId5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79BD"/>
    <a:srgbClr val="6E92E5"/>
    <a:srgbClr val="6997CC"/>
    <a:srgbClr val="3C3E54"/>
    <a:srgbClr val="79A0FD"/>
    <a:srgbClr val="7DA6FE"/>
    <a:srgbClr val="F6649F"/>
    <a:srgbClr val="66CCFF"/>
    <a:srgbClr val="97D7F7"/>
    <a:srgbClr val="54B6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FFC065-1D5A-4DB3-94C2-7A44F68ADC11}" v="8" dt="2019-11-25T12:34:42.050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15" autoAdjust="0"/>
    <p:restoredTop sz="90449" autoAdjust="0"/>
  </p:normalViewPr>
  <p:slideViewPr>
    <p:cSldViewPr>
      <p:cViewPr varScale="1">
        <p:scale>
          <a:sx n="77" d="100"/>
          <a:sy n="77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048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 재성" userId="ed8a663a034d30a2" providerId="LiveId" clId="{3DFFC065-1D5A-4DB3-94C2-7A44F68ADC11}"/>
    <pc:docChg chg="undo custSel addSld delSld modSld">
      <pc:chgData name="김 재성" userId="ed8a663a034d30a2" providerId="LiveId" clId="{3DFFC065-1D5A-4DB3-94C2-7A44F68ADC11}" dt="2019-11-25T12:59:57.816" v="134" actId="2696"/>
      <pc:docMkLst>
        <pc:docMk/>
      </pc:docMkLst>
      <pc:sldChg chg="add del">
        <pc:chgData name="김 재성" userId="ed8a663a034d30a2" providerId="LiveId" clId="{3DFFC065-1D5A-4DB3-94C2-7A44F68ADC11}" dt="2019-11-25T12:25:48.731" v="11"/>
        <pc:sldMkLst>
          <pc:docMk/>
          <pc:sldMk cId="4109959078" sldId="335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3515247963" sldId="396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2567593695" sldId="416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1486811698" sldId="417"/>
        </pc:sldMkLst>
      </pc:sldChg>
      <pc:sldChg chg="add del">
        <pc:chgData name="김 재성" userId="ed8a663a034d30a2" providerId="LiveId" clId="{3DFFC065-1D5A-4DB3-94C2-7A44F68ADC11}" dt="2019-11-25T12:59:57.816" v="134" actId="2696"/>
        <pc:sldMkLst>
          <pc:docMk/>
          <pc:sldMk cId="949714283" sldId="418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2273412473" sldId="419"/>
        </pc:sldMkLst>
      </pc:sldChg>
      <pc:sldChg chg="modSp">
        <pc:chgData name="김 재성" userId="ed8a663a034d30a2" providerId="LiveId" clId="{3DFFC065-1D5A-4DB3-94C2-7A44F68ADC11}" dt="2019-11-25T12:37:27.733" v="133" actId="20577"/>
        <pc:sldMkLst>
          <pc:docMk/>
          <pc:sldMk cId="2728237863" sldId="447"/>
        </pc:sldMkLst>
        <pc:spChg chg="mod">
          <ac:chgData name="김 재성" userId="ed8a663a034d30a2" providerId="LiveId" clId="{3DFFC065-1D5A-4DB3-94C2-7A44F68ADC11}" dt="2019-11-25T12:37:27.733" v="133" actId="20577"/>
          <ac:spMkLst>
            <pc:docMk/>
            <pc:sldMk cId="2728237863" sldId="447"/>
            <ac:spMk id="2" creationId="{58DB09A8-7D5C-4A90-9869-F99B284ADC10}"/>
          </ac:spMkLst>
        </pc:spChg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3849601455" sldId="448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1676248343" sldId="449"/>
        </pc:sldMkLst>
      </pc:sldChg>
      <pc:sldChg chg="del">
        <pc:chgData name="김 재성" userId="ed8a663a034d30a2" providerId="LiveId" clId="{3DFFC065-1D5A-4DB3-94C2-7A44F68ADC11}" dt="2019-11-25T12:25:46.603" v="3" actId="2696"/>
        <pc:sldMkLst>
          <pc:docMk/>
          <pc:sldMk cId="3995425849" sldId="450"/>
        </pc:sldMkLst>
      </pc:sldChg>
      <pc:sldChg chg="del">
        <pc:chgData name="김 재성" userId="ed8a663a034d30a2" providerId="LiveId" clId="{3DFFC065-1D5A-4DB3-94C2-7A44F68ADC11}" dt="2019-11-25T12:25:46.625" v="4" actId="2696"/>
        <pc:sldMkLst>
          <pc:docMk/>
          <pc:sldMk cId="1503452420" sldId="451"/>
        </pc:sldMkLst>
      </pc:sldChg>
      <pc:sldChg chg="add del">
        <pc:chgData name="김 재성" userId="ed8a663a034d30a2" providerId="LiveId" clId="{3DFFC065-1D5A-4DB3-94C2-7A44F68ADC11}" dt="2019-11-25T12:25:48.731" v="11"/>
        <pc:sldMkLst>
          <pc:docMk/>
          <pc:sldMk cId="2080694015" sldId="45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FF71C-54F4-4900-9DD0-BAA5AA1DC060}" type="doc">
      <dgm:prSet loTypeId="urn:microsoft.com/office/officeart/2005/8/layout/process2" loCatId="process" qsTypeId="urn:microsoft.com/office/officeart/2005/8/quickstyle/simple1" qsCatId="simple" csTypeId="urn:microsoft.com/office/officeart/2005/8/colors/accent1_4" csCatId="accent1" phldr="1"/>
      <dgm:spPr/>
    </dgm:pt>
    <dgm:pt modelId="{06FDB4BA-05FF-4215-888C-B1517366AC4E}">
      <dgm:prSet phldrT="[텍스트]"/>
      <dgm:spPr/>
      <dgm:t>
        <a:bodyPr/>
        <a:lstStyle/>
        <a:p>
          <a:pPr latinLnBrk="1"/>
          <a:r>
            <a:rPr lang="en-US" altLang="ko-KR" dirty="0"/>
            <a:t>Different bonding arrangement</a:t>
          </a:r>
          <a:endParaRPr lang="ko-KR" altLang="en-US" dirty="0"/>
        </a:p>
      </dgm:t>
    </dgm:pt>
    <dgm:pt modelId="{77CE23DA-4F76-4CF0-82ED-25F57B1CE623}" type="parTrans" cxnId="{0C257479-50F2-431F-8BD8-F8A3EFA3F5A5}">
      <dgm:prSet/>
      <dgm:spPr/>
      <dgm:t>
        <a:bodyPr/>
        <a:lstStyle/>
        <a:p>
          <a:pPr latinLnBrk="1"/>
          <a:endParaRPr lang="ko-KR" altLang="en-US"/>
        </a:p>
      </dgm:t>
    </dgm:pt>
    <dgm:pt modelId="{FC72A48C-5346-44B9-996E-BE560A70EA62}" type="sibTrans" cxnId="{0C257479-50F2-431F-8BD8-F8A3EFA3F5A5}">
      <dgm:prSet/>
      <dgm:spPr/>
      <dgm:t>
        <a:bodyPr/>
        <a:lstStyle/>
        <a:p>
          <a:pPr latinLnBrk="1"/>
          <a:endParaRPr lang="ko-KR" altLang="en-US"/>
        </a:p>
      </dgm:t>
    </dgm:pt>
    <dgm:pt modelId="{389490ED-1998-4D0A-BAED-5A87EB7681EF}">
      <dgm:prSet phldrT="[텍스트]"/>
      <dgm:spPr/>
      <dgm:t>
        <a:bodyPr/>
        <a:lstStyle/>
        <a:p>
          <a:pPr latinLnBrk="1"/>
          <a:r>
            <a:rPr lang="en-US" altLang="ko-KR"/>
            <a:t>Different structure</a:t>
          </a:r>
          <a:endParaRPr lang="ko-KR" altLang="en-US" dirty="0"/>
        </a:p>
      </dgm:t>
    </dgm:pt>
    <dgm:pt modelId="{42755C83-C84E-472D-A73B-7E120B5EC992}" type="parTrans" cxnId="{C4416299-7729-47CF-A2B4-ECD452AEE15A}">
      <dgm:prSet/>
      <dgm:spPr/>
      <dgm:t>
        <a:bodyPr/>
        <a:lstStyle/>
        <a:p>
          <a:pPr latinLnBrk="1"/>
          <a:endParaRPr lang="ko-KR" altLang="en-US"/>
        </a:p>
      </dgm:t>
    </dgm:pt>
    <dgm:pt modelId="{CCC96AB3-619F-4A6F-84C3-644CE7A32FC5}" type="sibTrans" cxnId="{C4416299-7729-47CF-A2B4-ECD452AEE15A}">
      <dgm:prSet/>
      <dgm:spPr/>
      <dgm:t>
        <a:bodyPr/>
        <a:lstStyle/>
        <a:p>
          <a:pPr latinLnBrk="1"/>
          <a:endParaRPr lang="ko-KR" altLang="en-US"/>
        </a:p>
      </dgm:t>
    </dgm:pt>
    <dgm:pt modelId="{81806C57-7C87-4E88-8C33-B86F39F24682}">
      <dgm:prSet phldrT="[텍스트]"/>
      <dgm:spPr/>
      <dgm:t>
        <a:bodyPr/>
        <a:lstStyle/>
        <a:p>
          <a:pPr latinLnBrk="1"/>
          <a:r>
            <a:rPr lang="en-US" altLang="ko-KR" dirty="0"/>
            <a:t>Chemical &amp; Physical properties</a:t>
          </a:r>
          <a:endParaRPr lang="ko-KR" altLang="en-US" dirty="0"/>
        </a:p>
      </dgm:t>
    </dgm:pt>
    <dgm:pt modelId="{8ADC4E12-EE26-46D1-AE20-E699B2C6754D}" type="parTrans" cxnId="{C5B9EDB1-52DE-410A-9CE1-546C7CD333ED}">
      <dgm:prSet/>
      <dgm:spPr/>
      <dgm:t>
        <a:bodyPr/>
        <a:lstStyle/>
        <a:p>
          <a:pPr latinLnBrk="1"/>
          <a:endParaRPr lang="ko-KR" altLang="en-US"/>
        </a:p>
      </dgm:t>
    </dgm:pt>
    <dgm:pt modelId="{9F25FE78-3B33-4F31-AE0A-8F7A621443D2}" type="sibTrans" cxnId="{C5B9EDB1-52DE-410A-9CE1-546C7CD333ED}">
      <dgm:prSet/>
      <dgm:spPr/>
      <dgm:t>
        <a:bodyPr/>
        <a:lstStyle/>
        <a:p>
          <a:pPr latinLnBrk="1"/>
          <a:endParaRPr lang="ko-KR" altLang="en-US"/>
        </a:p>
      </dgm:t>
    </dgm:pt>
    <dgm:pt modelId="{5FE02C3B-62AB-4F78-991E-5147EC373723}" type="pres">
      <dgm:prSet presAssocID="{A23FF71C-54F4-4900-9DD0-BAA5AA1DC060}" presName="linearFlow" presStyleCnt="0">
        <dgm:presLayoutVars>
          <dgm:resizeHandles val="exact"/>
        </dgm:presLayoutVars>
      </dgm:prSet>
      <dgm:spPr/>
    </dgm:pt>
    <dgm:pt modelId="{A5DFAA5A-A248-4984-9357-2463AB9EBCFD}" type="pres">
      <dgm:prSet presAssocID="{06FDB4BA-05FF-4215-888C-B1517366AC4E}" presName="node" presStyleLbl="node1" presStyleIdx="0" presStyleCnt="3">
        <dgm:presLayoutVars>
          <dgm:bulletEnabled val="1"/>
        </dgm:presLayoutVars>
      </dgm:prSet>
      <dgm:spPr/>
    </dgm:pt>
    <dgm:pt modelId="{C7860116-4514-4CC0-9E02-45C8DD826923}" type="pres">
      <dgm:prSet presAssocID="{FC72A48C-5346-44B9-996E-BE560A70EA62}" presName="sibTrans" presStyleLbl="sibTrans2D1" presStyleIdx="0" presStyleCnt="2"/>
      <dgm:spPr/>
    </dgm:pt>
    <dgm:pt modelId="{986CC2E6-457E-4E47-B16D-020B9A6EA0A8}" type="pres">
      <dgm:prSet presAssocID="{FC72A48C-5346-44B9-996E-BE560A70EA62}" presName="connectorText" presStyleLbl="sibTrans2D1" presStyleIdx="0" presStyleCnt="2"/>
      <dgm:spPr/>
    </dgm:pt>
    <dgm:pt modelId="{669FD75E-749D-4245-92A2-BE13C4EA2ECB}" type="pres">
      <dgm:prSet presAssocID="{389490ED-1998-4D0A-BAED-5A87EB7681EF}" presName="node" presStyleLbl="node1" presStyleIdx="1" presStyleCnt="3">
        <dgm:presLayoutVars>
          <dgm:bulletEnabled val="1"/>
        </dgm:presLayoutVars>
      </dgm:prSet>
      <dgm:spPr/>
    </dgm:pt>
    <dgm:pt modelId="{9075283A-7273-4281-9817-EFDC4B31C730}" type="pres">
      <dgm:prSet presAssocID="{CCC96AB3-619F-4A6F-84C3-644CE7A32FC5}" presName="sibTrans" presStyleLbl="sibTrans2D1" presStyleIdx="1" presStyleCnt="2"/>
      <dgm:spPr/>
    </dgm:pt>
    <dgm:pt modelId="{B22D3AB5-6CE7-4005-B084-F981323A4E6B}" type="pres">
      <dgm:prSet presAssocID="{CCC96AB3-619F-4A6F-84C3-644CE7A32FC5}" presName="connectorText" presStyleLbl="sibTrans2D1" presStyleIdx="1" presStyleCnt="2"/>
      <dgm:spPr/>
    </dgm:pt>
    <dgm:pt modelId="{2A3B7CC7-CD9B-4E57-9F18-641C63914B61}" type="pres">
      <dgm:prSet presAssocID="{81806C57-7C87-4E88-8C33-B86F39F24682}" presName="node" presStyleLbl="node1" presStyleIdx="2" presStyleCnt="3">
        <dgm:presLayoutVars>
          <dgm:bulletEnabled val="1"/>
        </dgm:presLayoutVars>
      </dgm:prSet>
      <dgm:spPr/>
    </dgm:pt>
  </dgm:ptLst>
  <dgm:cxnLst>
    <dgm:cxn modelId="{7788ED22-9753-4166-84F8-CEAE604A15EB}" type="presOf" srcId="{A23FF71C-54F4-4900-9DD0-BAA5AA1DC060}" destId="{5FE02C3B-62AB-4F78-991E-5147EC373723}" srcOrd="0" destOrd="0" presId="urn:microsoft.com/office/officeart/2005/8/layout/process2"/>
    <dgm:cxn modelId="{CCC8B948-4EC3-492E-82A3-4E43787CEAA3}" type="presOf" srcId="{CCC96AB3-619F-4A6F-84C3-644CE7A32FC5}" destId="{9075283A-7273-4281-9817-EFDC4B31C730}" srcOrd="0" destOrd="0" presId="urn:microsoft.com/office/officeart/2005/8/layout/process2"/>
    <dgm:cxn modelId="{BD4BB550-3871-493A-BDFD-8D938A117AC7}" type="presOf" srcId="{CCC96AB3-619F-4A6F-84C3-644CE7A32FC5}" destId="{B22D3AB5-6CE7-4005-B084-F981323A4E6B}" srcOrd="1" destOrd="0" presId="urn:microsoft.com/office/officeart/2005/8/layout/process2"/>
    <dgm:cxn modelId="{0C257479-50F2-431F-8BD8-F8A3EFA3F5A5}" srcId="{A23FF71C-54F4-4900-9DD0-BAA5AA1DC060}" destId="{06FDB4BA-05FF-4215-888C-B1517366AC4E}" srcOrd="0" destOrd="0" parTransId="{77CE23DA-4F76-4CF0-82ED-25F57B1CE623}" sibTransId="{FC72A48C-5346-44B9-996E-BE560A70EA62}"/>
    <dgm:cxn modelId="{AF37C597-C553-43BA-ABDB-2098220E8303}" type="presOf" srcId="{06FDB4BA-05FF-4215-888C-B1517366AC4E}" destId="{A5DFAA5A-A248-4984-9357-2463AB9EBCFD}" srcOrd="0" destOrd="0" presId="urn:microsoft.com/office/officeart/2005/8/layout/process2"/>
    <dgm:cxn modelId="{C4416299-7729-47CF-A2B4-ECD452AEE15A}" srcId="{A23FF71C-54F4-4900-9DD0-BAA5AA1DC060}" destId="{389490ED-1998-4D0A-BAED-5A87EB7681EF}" srcOrd="1" destOrd="0" parTransId="{42755C83-C84E-472D-A73B-7E120B5EC992}" sibTransId="{CCC96AB3-619F-4A6F-84C3-644CE7A32FC5}"/>
    <dgm:cxn modelId="{C5B9EDB1-52DE-410A-9CE1-546C7CD333ED}" srcId="{A23FF71C-54F4-4900-9DD0-BAA5AA1DC060}" destId="{81806C57-7C87-4E88-8C33-B86F39F24682}" srcOrd="2" destOrd="0" parTransId="{8ADC4E12-EE26-46D1-AE20-E699B2C6754D}" sibTransId="{9F25FE78-3B33-4F31-AE0A-8F7A621443D2}"/>
    <dgm:cxn modelId="{979216C0-6606-42F4-9079-760147EAC523}" type="presOf" srcId="{389490ED-1998-4D0A-BAED-5A87EB7681EF}" destId="{669FD75E-749D-4245-92A2-BE13C4EA2ECB}" srcOrd="0" destOrd="0" presId="urn:microsoft.com/office/officeart/2005/8/layout/process2"/>
    <dgm:cxn modelId="{D1F132DB-584A-4AFD-9E4C-7412116370CC}" type="presOf" srcId="{FC72A48C-5346-44B9-996E-BE560A70EA62}" destId="{986CC2E6-457E-4E47-B16D-020B9A6EA0A8}" srcOrd="1" destOrd="0" presId="urn:microsoft.com/office/officeart/2005/8/layout/process2"/>
    <dgm:cxn modelId="{AB2FB1EF-E781-4306-9316-B7055FAA7792}" type="presOf" srcId="{FC72A48C-5346-44B9-996E-BE560A70EA62}" destId="{C7860116-4514-4CC0-9E02-45C8DD826923}" srcOrd="0" destOrd="0" presId="urn:microsoft.com/office/officeart/2005/8/layout/process2"/>
    <dgm:cxn modelId="{DACC98F0-7028-4236-91DE-6202ABCD67D7}" type="presOf" srcId="{81806C57-7C87-4E88-8C33-B86F39F24682}" destId="{2A3B7CC7-CD9B-4E57-9F18-641C63914B61}" srcOrd="0" destOrd="0" presId="urn:microsoft.com/office/officeart/2005/8/layout/process2"/>
    <dgm:cxn modelId="{4C0AE9F9-3026-4E4D-A6D1-7546EC951AA2}" type="presParOf" srcId="{5FE02C3B-62AB-4F78-991E-5147EC373723}" destId="{A5DFAA5A-A248-4984-9357-2463AB9EBCFD}" srcOrd="0" destOrd="0" presId="urn:microsoft.com/office/officeart/2005/8/layout/process2"/>
    <dgm:cxn modelId="{C17CCF5D-202D-4E6C-81AC-E869D20B315B}" type="presParOf" srcId="{5FE02C3B-62AB-4F78-991E-5147EC373723}" destId="{C7860116-4514-4CC0-9E02-45C8DD826923}" srcOrd="1" destOrd="0" presId="urn:microsoft.com/office/officeart/2005/8/layout/process2"/>
    <dgm:cxn modelId="{F91A4844-3C1B-4829-AE32-395F028BFB16}" type="presParOf" srcId="{C7860116-4514-4CC0-9E02-45C8DD826923}" destId="{986CC2E6-457E-4E47-B16D-020B9A6EA0A8}" srcOrd="0" destOrd="0" presId="urn:microsoft.com/office/officeart/2005/8/layout/process2"/>
    <dgm:cxn modelId="{BAEE88E7-272B-4AE9-AE2B-848CA3E3E54A}" type="presParOf" srcId="{5FE02C3B-62AB-4F78-991E-5147EC373723}" destId="{669FD75E-749D-4245-92A2-BE13C4EA2ECB}" srcOrd="2" destOrd="0" presId="urn:microsoft.com/office/officeart/2005/8/layout/process2"/>
    <dgm:cxn modelId="{4D08131B-FC05-4049-A8F6-74AC34C6B2FC}" type="presParOf" srcId="{5FE02C3B-62AB-4F78-991E-5147EC373723}" destId="{9075283A-7273-4281-9817-EFDC4B31C730}" srcOrd="3" destOrd="0" presId="urn:microsoft.com/office/officeart/2005/8/layout/process2"/>
    <dgm:cxn modelId="{CEE870A8-A69A-44AD-BA7A-AB432CC777A3}" type="presParOf" srcId="{9075283A-7273-4281-9817-EFDC4B31C730}" destId="{B22D3AB5-6CE7-4005-B084-F981323A4E6B}" srcOrd="0" destOrd="0" presId="urn:microsoft.com/office/officeart/2005/8/layout/process2"/>
    <dgm:cxn modelId="{F9609592-427F-480B-982E-B8746BEDEA00}" type="presParOf" srcId="{5FE02C3B-62AB-4F78-991E-5147EC373723}" destId="{2A3B7CC7-CD9B-4E57-9F18-641C63914B6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B34E58-03C4-4562-9637-0ADEC576DD9D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pPr latinLnBrk="1"/>
          <a:endParaRPr lang="ko-KR" altLang="en-US"/>
        </a:p>
      </dgm:t>
    </dgm:pt>
    <dgm:pt modelId="{BBC8AD06-CA38-4822-BF4D-748788C36112}">
      <dgm:prSet phldrT="[텍스트]"/>
      <dgm:spPr/>
      <dgm:t>
        <a:bodyPr/>
        <a:lstStyle/>
        <a:p>
          <a:pPr latinLnBrk="1"/>
          <a:r>
            <a:rPr lang="en-US" dirty="0"/>
            <a:t>The methods of formation or preparation of the element are different</a:t>
          </a:r>
          <a:endParaRPr lang="ko-KR" altLang="en-US" dirty="0"/>
        </a:p>
      </dgm:t>
    </dgm:pt>
    <dgm:pt modelId="{7E5382E4-5E63-47E3-A31D-C6DC54B1EDD7}" type="parTrans" cxnId="{EB9867BF-BD7A-4453-B6C0-4E77FC8D9D05}">
      <dgm:prSet/>
      <dgm:spPr/>
      <dgm:t>
        <a:bodyPr/>
        <a:lstStyle/>
        <a:p>
          <a:pPr latinLnBrk="1"/>
          <a:endParaRPr lang="ko-KR" altLang="en-US"/>
        </a:p>
      </dgm:t>
    </dgm:pt>
    <dgm:pt modelId="{5D3FD64A-FD6C-49B4-8372-8D4C487A06CA}" type="sibTrans" cxnId="{EB9867BF-BD7A-4453-B6C0-4E77FC8D9D05}">
      <dgm:prSet/>
      <dgm:spPr/>
      <dgm:t>
        <a:bodyPr/>
        <a:lstStyle/>
        <a:p>
          <a:pPr latinLnBrk="1"/>
          <a:endParaRPr lang="ko-KR" altLang="en-US"/>
        </a:p>
      </dgm:t>
    </dgm:pt>
    <dgm:pt modelId="{09778403-6093-49F0-8CE3-BFA75031EF26}">
      <dgm:prSet phldrT="[텍스트]"/>
      <dgm:spPr/>
      <dgm:t>
        <a:bodyPr/>
        <a:lstStyle/>
        <a:p>
          <a:pPr latinLnBrk="1"/>
          <a:r>
            <a:rPr lang="en-US" dirty="0"/>
            <a:t>The arrangement of atoms in a given form changes according to its method of formation or preparation</a:t>
          </a:r>
          <a:endParaRPr lang="ko-KR" altLang="en-US" dirty="0"/>
        </a:p>
      </dgm:t>
    </dgm:pt>
    <dgm:pt modelId="{644EA256-F541-4599-AD28-A2B2B3494643}" type="parTrans" cxnId="{6560E09C-60C0-434A-B5EA-0881D7FCF5BD}">
      <dgm:prSet/>
      <dgm:spPr/>
      <dgm:t>
        <a:bodyPr/>
        <a:lstStyle/>
        <a:p>
          <a:pPr latinLnBrk="1"/>
          <a:endParaRPr lang="ko-KR" altLang="en-US"/>
        </a:p>
      </dgm:t>
    </dgm:pt>
    <dgm:pt modelId="{C9AC533F-16C5-492D-B702-7708B554B9F1}" type="sibTrans" cxnId="{6560E09C-60C0-434A-B5EA-0881D7FCF5BD}">
      <dgm:prSet/>
      <dgm:spPr/>
      <dgm:t>
        <a:bodyPr/>
        <a:lstStyle/>
        <a:p>
          <a:pPr latinLnBrk="1"/>
          <a:endParaRPr lang="ko-KR" altLang="en-US"/>
        </a:p>
      </dgm:t>
    </dgm:pt>
    <dgm:pt modelId="{3324CE05-C710-4152-9E61-3F06F6A619F5}">
      <dgm:prSet phldrT="[텍스트]"/>
      <dgm:spPr/>
      <dgm:t>
        <a:bodyPr/>
        <a:lstStyle/>
        <a:p>
          <a:pPr latinLnBrk="1"/>
          <a:r>
            <a:rPr lang="en-US" dirty="0"/>
            <a:t>The element has different energies in different forms</a:t>
          </a:r>
          <a:endParaRPr lang="ko-KR" altLang="en-US" dirty="0"/>
        </a:p>
      </dgm:t>
    </dgm:pt>
    <dgm:pt modelId="{79124087-3226-4F5B-B50E-058A26975521}" type="parTrans" cxnId="{8E42C649-22B3-4FA5-A545-DB68AE4B0DAD}">
      <dgm:prSet/>
      <dgm:spPr/>
      <dgm:t>
        <a:bodyPr/>
        <a:lstStyle/>
        <a:p>
          <a:pPr latinLnBrk="1"/>
          <a:endParaRPr lang="ko-KR" altLang="en-US"/>
        </a:p>
      </dgm:t>
    </dgm:pt>
    <dgm:pt modelId="{E51D75EF-CEB8-42BC-B67B-547E2C43E152}" type="sibTrans" cxnId="{8E42C649-22B3-4FA5-A545-DB68AE4B0DAD}">
      <dgm:prSet/>
      <dgm:spPr/>
      <dgm:t>
        <a:bodyPr/>
        <a:lstStyle/>
        <a:p>
          <a:pPr latinLnBrk="1"/>
          <a:endParaRPr lang="ko-KR" altLang="en-US"/>
        </a:p>
      </dgm:t>
    </dgm:pt>
    <dgm:pt modelId="{09E153DC-F2AB-48E5-A8A2-796ED04D9223}">
      <dgm:prSet phldrT="[텍스트]"/>
      <dgm:spPr/>
      <dgm:t>
        <a:bodyPr/>
        <a:lstStyle/>
        <a:p>
          <a:pPr latinLnBrk="1"/>
          <a:r>
            <a:rPr lang="en-US" dirty="0"/>
            <a:t>The conditions like pressure, light and temperature are different at the time of formation or preparation of the element which gives rise to different forms</a:t>
          </a:r>
          <a:endParaRPr lang="ko-KR" altLang="en-US" dirty="0"/>
        </a:p>
      </dgm:t>
    </dgm:pt>
    <dgm:pt modelId="{2F2752D9-691B-46E2-A198-A661FBC68FDB}" type="parTrans" cxnId="{3CB81D13-935B-412A-BE55-29C9EDFA9627}">
      <dgm:prSet/>
      <dgm:spPr/>
      <dgm:t>
        <a:bodyPr/>
        <a:lstStyle/>
        <a:p>
          <a:pPr latinLnBrk="1"/>
          <a:endParaRPr lang="ko-KR" altLang="en-US"/>
        </a:p>
      </dgm:t>
    </dgm:pt>
    <dgm:pt modelId="{119E5057-C170-426A-879A-1D5597324652}" type="sibTrans" cxnId="{3CB81D13-935B-412A-BE55-29C9EDFA9627}">
      <dgm:prSet/>
      <dgm:spPr/>
      <dgm:t>
        <a:bodyPr/>
        <a:lstStyle/>
        <a:p>
          <a:pPr latinLnBrk="1"/>
          <a:endParaRPr lang="ko-KR" altLang="en-US"/>
        </a:p>
      </dgm:t>
    </dgm:pt>
    <dgm:pt modelId="{EFFA48F8-5EEA-41C2-88D2-202C92B73279}" type="pres">
      <dgm:prSet presAssocID="{DDB34E58-03C4-4562-9637-0ADEC576DD9D}" presName="Name0" presStyleCnt="0">
        <dgm:presLayoutVars>
          <dgm:dir/>
        </dgm:presLayoutVars>
      </dgm:prSet>
      <dgm:spPr/>
    </dgm:pt>
    <dgm:pt modelId="{71F20B22-41CF-4B15-A241-CAC84FE91335}" type="pres">
      <dgm:prSet presAssocID="{BBC8AD06-CA38-4822-BF4D-748788C36112}" presName="noChildren" presStyleCnt="0"/>
      <dgm:spPr/>
    </dgm:pt>
    <dgm:pt modelId="{330B1E27-5743-409E-AA2C-46AC72930DEF}" type="pres">
      <dgm:prSet presAssocID="{BBC8AD06-CA38-4822-BF4D-748788C36112}" presName="gap" presStyleCnt="0"/>
      <dgm:spPr/>
    </dgm:pt>
    <dgm:pt modelId="{756BE5E2-8DD9-4AAB-84BF-B71CE250BF71}" type="pres">
      <dgm:prSet presAssocID="{BBC8AD06-CA38-4822-BF4D-748788C36112}" presName="medCircle2" presStyleLbl="vennNode1" presStyleIdx="0" presStyleCnt="4"/>
      <dgm:spPr/>
    </dgm:pt>
    <dgm:pt modelId="{A37D8925-6A69-4116-A135-E974FDC3E847}" type="pres">
      <dgm:prSet presAssocID="{BBC8AD06-CA38-4822-BF4D-748788C36112}" presName="txLvlOnly1" presStyleLbl="revTx" presStyleIdx="0" presStyleCnt="4"/>
      <dgm:spPr/>
    </dgm:pt>
    <dgm:pt modelId="{7DFD1F7B-C7CB-4078-B815-7BA212744888}" type="pres">
      <dgm:prSet presAssocID="{09778403-6093-49F0-8CE3-BFA75031EF26}" presName="noChildren" presStyleCnt="0"/>
      <dgm:spPr/>
    </dgm:pt>
    <dgm:pt modelId="{81CBF7CF-E743-4FC8-8770-6D448CAA3973}" type="pres">
      <dgm:prSet presAssocID="{09778403-6093-49F0-8CE3-BFA75031EF26}" presName="gap" presStyleCnt="0"/>
      <dgm:spPr/>
    </dgm:pt>
    <dgm:pt modelId="{CB78340F-9063-4B38-AEB5-36B3C0219A2D}" type="pres">
      <dgm:prSet presAssocID="{09778403-6093-49F0-8CE3-BFA75031EF26}" presName="medCircle2" presStyleLbl="vennNode1" presStyleIdx="1" presStyleCnt="4"/>
      <dgm:spPr/>
    </dgm:pt>
    <dgm:pt modelId="{22750C00-2DD5-472E-B9BD-E0011F2BE48B}" type="pres">
      <dgm:prSet presAssocID="{09778403-6093-49F0-8CE3-BFA75031EF26}" presName="txLvlOnly1" presStyleLbl="revTx" presStyleIdx="1" presStyleCnt="4" custLinFactNeighborX="715" custLinFactNeighborY="0"/>
      <dgm:spPr/>
    </dgm:pt>
    <dgm:pt modelId="{5BEF87F3-272B-4440-B7BE-69243C3687A0}" type="pres">
      <dgm:prSet presAssocID="{3324CE05-C710-4152-9E61-3F06F6A619F5}" presName="noChildren" presStyleCnt="0"/>
      <dgm:spPr/>
    </dgm:pt>
    <dgm:pt modelId="{2C1914CF-0065-43D6-BB80-96C371F2E93B}" type="pres">
      <dgm:prSet presAssocID="{3324CE05-C710-4152-9E61-3F06F6A619F5}" presName="gap" presStyleCnt="0"/>
      <dgm:spPr/>
    </dgm:pt>
    <dgm:pt modelId="{0484F4AD-99EF-47DB-94F6-489ED2FF5D38}" type="pres">
      <dgm:prSet presAssocID="{3324CE05-C710-4152-9E61-3F06F6A619F5}" presName="medCircle2" presStyleLbl="vennNode1" presStyleIdx="2" presStyleCnt="4"/>
      <dgm:spPr/>
    </dgm:pt>
    <dgm:pt modelId="{1FA7B57C-F211-4D1F-9666-823DE73E6F80}" type="pres">
      <dgm:prSet presAssocID="{3324CE05-C710-4152-9E61-3F06F6A619F5}" presName="txLvlOnly1" presStyleLbl="revTx" presStyleIdx="2" presStyleCnt="4"/>
      <dgm:spPr/>
    </dgm:pt>
    <dgm:pt modelId="{ACA3AFD9-0EBB-4148-8FC8-2C2CA287E606}" type="pres">
      <dgm:prSet presAssocID="{09E153DC-F2AB-48E5-A8A2-796ED04D9223}" presName="noChildren" presStyleCnt="0"/>
      <dgm:spPr/>
    </dgm:pt>
    <dgm:pt modelId="{C716EE50-FDAE-47D4-BEF3-8F2FBA7EC974}" type="pres">
      <dgm:prSet presAssocID="{09E153DC-F2AB-48E5-A8A2-796ED04D9223}" presName="gap" presStyleCnt="0"/>
      <dgm:spPr/>
    </dgm:pt>
    <dgm:pt modelId="{67F0ACAA-FDF1-4B31-A34B-1407CFF0C6EC}" type="pres">
      <dgm:prSet presAssocID="{09E153DC-F2AB-48E5-A8A2-796ED04D9223}" presName="medCircle2" presStyleLbl="vennNode1" presStyleIdx="3" presStyleCnt="4"/>
      <dgm:spPr/>
    </dgm:pt>
    <dgm:pt modelId="{96CD4673-DA85-4D16-A523-83C32995D2E1}" type="pres">
      <dgm:prSet presAssocID="{09E153DC-F2AB-48E5-A8A2-796ED04D9223}" presName="txLvlOnly1" presStyleLbl="revTx" presStyleIdx="3" presStyleCnt="4"/>
      <dgm:spPr/>
    </dgm:pt>
  </dgm:ptLst>
  <dgm:cxnLst>
    <dgm:cxn modelId="{3CB81D13-935B-412A-BE55-29C9EDFA9627}" srcId="{DDB34E58-03C4-4562-9637-0ADEC576DD9D}" destId="{09E153DC-F2AB-48E5-A8A2-796ED04D9223}" srcOrd="3" destOrd="0" parTransId="{2F2752D9-691B-46E2-A198-A661FBC68FDB}" sibTransId="{119E5057-C170-426A-879A-1D5597324652}"/>
    <dgm:cxn modelId="{63FBDC2C-EFA3-42D1-BFB1-97FAB796EB0A}" type="presOf" srcId="{3324CE05-C710-4152-9E61-3F06F6A619F5}" destId="{1FA7B57C-F211-4D1F-9666-823DE73E6F80}" srcOrd="0" destOrd="0" presId="urn:microsoft.com/office/officeart/2008/layout/VerticalCircleList"/>
    <dgm:cxn modelId="{0A960448-7BCB-4B7A-9DD7-149CA4BEAA49}" type="presOf" srcId="{09E153DC-F2AB-48E5-A8A2-796ED04D9223}" destId="{96CD4673-DA85-4D16-A523-83C32995D2E1}" srcOrd="0" destOrd="0" presId="urn:microsoft.com/office/officeart/2008/layout/VerticalCircleList"/>
    <dgm:cxn modelId="{8E42C649-22B3-4FA5-A545-DB68AE4B0DAD}" srcId="{DDB34E58-03C4-4562-9637-0ADEC576DD9D}" destId="{3324CE05-C710-4152-9E61-3F06F6A619F5}" srcOrd="2" destOrd="0" parTransId="{79124087-3226-4F5B-B50E-058A26975521}" sibTransId="{E51D75EF-CEB8-42BC-B67B-547E2C43E152}"/>
    <dgm:cxn modelId="{869D9377-492C-4FAF-94D3-2B4BE2CC83A5}" type="presOf" srcId="{09778403-6093-49F0-8CE3-BFA75031EF26}" destId="{22750C00-2DD5-472E-B9BD-E0011F2BE48B}" srcOrd="0" destOrd="0" presId="urn:microsoft.com/office/officeart/2008/layout/VerticalCircleList"/>
    <dgm:cxn modelId="{6664707B-C200-4632-A9CD-F9CF792CB8C4}" type="presOf" srcId="{BBC8AD06-CA38-4822-BF4D-748788C36112}" destId="{A37D8925-6A69-4116-A135-E974FDC3E847}" srcOrd="0" destOrd="0" presId="urn:microsoft.com/office/officeart/2008/layout/VerticalCircleList"/>
    <dgm:cxn modelId="{341E499B-439E-4A60-8781-66BCA7B67673}" type="presOf" srcId="{DDB34E58-03C4-4562-9637-0ADEC576DD9D}" destId="{EFFA48F8-5EEA-41C2-88D2-202C92B73279}" srcOrd="0" destOrd="0" presId="urn:microsoft.com/office/officeart/2008/layout/VerticalCircleList"/>
    <dgm:cxn modelId="{6560E09C-60C0-434A-B5EA-0881D7FCF5BD}" srcId="{DDB34E58-03C4-4562-9637-0ADEC576DD9D}" destId="{09778403-6093-49F0-8CE3-BFA75031EF26}" srcOrd="1" destOrd="0" parTransId="{644EA256-F541-4599-AD28-A2B2B3494643}" sibTransId="{C9AC533F-16C5-492D-B702-7708B554B9F1}"/>
    <dgm:cxn modelId="{EB9867BF-BD7A-4453-B6C0-4E77FC8D9D05}" srcId="{DDB34E58-03C4-4562-9637-0ADEC576DD9D}" destId="{BBC8AD06-CA38-4822-BF4D-748788C36112}" srcOrd="0" destOrd="0" parTransId="{7E5382E4-5E63-47E3-A31D-C6DC54B1EDD7}" sibTransId="{5D3FD64A-FD6C-49B4-8372-8D4C487A06CA}"/>
    <dgm:cxn modelId="{EA41D8E1-615D-47BE-AE51-F539D1C0B6D0}" type="presParOf" srcId="{EFFA48F8-5EEA-41C2-88D2-202C92B73279}" destId="{71F20B22-41CF-4B15-A241-CAC84FE91335}" srcOrd="0" destOrd="0" presId="urn:microsoft.com/office/officeart/2008/layout/VerticalCircleList"/>
    <dgm:cxn modelId="{93B275BB-6B24-41AE-B746-8B5AA4946005}" type="presParOf" srcId="{71F20B22-41CF-4B15-A241-CAC84FE91335}" destId="{330B1E27-5743-409E-AA2C-46AC72930DEF}" srcOrd="0" destOrd="0" presId="urn:microsoft.com/office/officeart/2008/layout/VerticalCircleList"/>
    <dgm:cxn modelId="{AC07B20E-F774-449D-93E9-53242002FF1E}" type="presParOf" srcId="{71F20B22-41CF-4B15-A241-CAC84FE91335}" destId="{756BE5E2-8DD9-4AAB-84BF-B71CE250BF71}" srcOrd="1" destOrd="0" presId="urn:microsoft.com/office/officeart/2008/layout/VerticalCircleList"/>
    <dgm:cxn modelId="{B2B59E94-CAE4-41B2-9843-8A3E35928CB6}" type="presParOf" srcId="{71F20B22-41CF-4B15-A241-CAC84FE91335}" destId="{A37D8925-6A69-4116-A135-E974FDC3E847}" srcOrd="2" destOrd="0" presId="urn:microsoft.com/office/officeart/2008/layout/VerticalCircleList"/>
    <dgm:cxn modelId="{ED3A44FD-2658-493E-9A8B-61DC8D63A826}" type="presParOf" srcId="{EFFA48F8-5EEA-41C2-88D2-202C92B73279}" destId="{7DFD1F7B-C7CB-4078-B815-7BA212744888}" srcOrd="1" destOrd="0" presId="urn:microsoft.com/office/officeart/2008/layout/VerticalCircleList"/>
    <dgm:cxn modelId="{2F534EB8-E05F-43F2-875C-85AB1D2D6B3B}" type="presParOf" srcId="{7DFD1F7B-C7CB-4078-B815-7BA212744888}" destId="{81CBF7CF-E743-4FC8-8770-6D448CAA3973}" srcOrd="0" destOrd="0" presId="urn:microsoft.com/office/officeart/2008/layout/VerticalCircleList"/>
    <dgm:cxn modelId="{0265BCFC-6CD1-4D1A-ACD8-C6AB6BD99AB3}" type="presParOf" srcId="{7DFD1F7B-C7CB-4078-B815-7BA212744888}" destId="{CB78340F-9063-4B38-AEB5-36B3C0219A2D}" srcOrd="1" destOrd="0" presId="urn:microsoft.com/office/officeart/2008/layout/VerticalCircleList"/>
    <dgm:cxn modelId="{A6532FD7-84DD-40CB-A0BB-7B5917F5DE4D}" type="presParOf" srcId="{7DFD1F7B-C7CB-4078-B815-7BA212744888}" destId="{22750C00-2DD5-472E-B9BD-E0011F2BE48B}" srcOrd="2" destOrd="0" presId="urn:microsoft.com/office/officeart/2008/layout/VerticalCircleList"/>
    <dgm:cxn modelId="{9C60B4AC-5BD0-40BA-9F12-CB1DF94D9DD8}" type="presParOf" srcId="{EFFA48F8-5EEA-41C2-88D2-202C92B73279}" destId="{5BEF87F3-272B-4440-B7BE-69243C3687A0}" srcOrd="2" destOrd="0" presId="urn:microsoft.com/office/officeart/2008/layout/VerticalCircleList"/>
    <dgm:cxn modelId="{473B191D-FE1F-4827-83E2-07A5B4BE79FA}" type="presParOf" srcId="{5BEF87F3-272B-4440-B7BE-69243C3687A0}" destId="{2C1914CF-0065-43D6-BB80-96C371F2E93B}" srcOrd="0" destOrd="0" presId="urn:microsoft.com/office/officeart/2008/layout/VerticalCircleList"/>
    <dgm:cxn modelId="{D329B83C-F755-4975-A7A8-5992DB85D057}" type="presParOf" srcId="{5BEF87F3-272B-4440-B7BE-69243C3687A0}" destId="{0484F4AD-99EF-47DB-94F6-489ED2FF5D38}" srcOrd="1" destOrd="0" presId="urn:microsoft.com/office/officeart/2008/layout/VerticalCircleList"/>
    <dgm:cxn modelId="{1637E8C7-E14D-4F64-9930-9F0B89D7F5A4}" type="presParOf" srcId="{5BEF87F3-272B-4440-B7BE-69243C3687A0}" destId="{1FA7B57C-F211-4D1F-9666-823DE73E6F80}" srcOrd="2" destOrd="0" presId="urn:microsoft.com/office/officeart/2008/layout/VerticalCircleList"/>
    <dgm:cxn modelId="{4AC2A5CE-5291-42E6-85B9-AFB160421D82}" type="presParOf" srcId="{EFFA48F8-5EEA-41C2-88D2-202C92B73279}" destId="{ACA3AFD9-0EBB-4148-8FC8-2C2CA287E606}" srcOrd="3" destOrd="0" presId="urn:microsoft.com/office/officeart/2008/layout/VerticalCircleList"/>
    <dgm:cxn modelId="{754151EF-18D2-4D90-9A64-D40A6B295538}" type="presParOf" srcId="{ACA3AFD9-0EBB-4148-8FC8-2C2CA287E606}" destId="{C716EE50-FDAE-47D4-BEF3-8F2FBA7EC974}" srcOrd="0" destOrd="0" presId="urn:microsoft.com/office/officeart/2008/layout/VerticalCircleList"/>
    <dgm:cxn modelId="{C5440409-7C8A-4148-ACD4-05C9D4212E16}" type="presParOf" srcId="{ACA3AFD9-0EBB-4148-8FC8-2C2CA287E606}" destId="{67F0ACAA-FDF1-4B31-A34B-1407CFF0C6EC}" srcOrd="1" destOrd="0" presId="urn:microsoft.com/office/officeart/2008/layout/VerticalCircleList"/>
    <dgm:cxn modelId="{449B580D-B6CE-4DD6-8598-41620271C138}" type="presParOf" srcId="{ACA3AFD9-0EBB-4148-8FC8-2C2CA287E606}" destId="{96CD4673-DA85-4D16-A523-83C32995D2E1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B04300-A983-401E-BEF6-692D91C507F0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7F02591D-C614-4621-8ED6-F9F1D2FF1701}" type="pres">
      <dgm:prSet presAssocID="{11B04300-A983-401E-BEF6-692D91C507F0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</dgm:ptLst>
  <dgm:cxnLst>
    <dgm:cxn modelId="{483BDCB2-221F-4E93-8B7B-98C34C61854E}" type="presOf" srcId="{11B04300-A983-401E-BEF6-692D91C507F0}" destId="{7F02591D-C614-4621-8ED6-F9F1D2FF1701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18E171-A25B-4EED-9054-C198D27E7E72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56120F8B-A1F4-4F23-97C4-C90CB4621A35}">
      <dgm:prSet phldrT="[텍스트]" custT="1"/>
      <dgm:spPr/>
      <dgm:t>
        <a:bodyPr/>
        <a:lstStyle/>
        <a:p>
          <a:pPr latinLnBrk="1"/>
          <a:r>
            <a:rPr lang="en-US" altLang="ko-KR" sz="1600" dirty="0"/>
            <a:t>Allotropic Transformation</a:t>
          </a:r>
          <a:endParaRPr lang="ko-KR" altLang="en-US" sz="1600" dirty="0"/>
        </a:p>
      </dgm:t>
    </dgm:pt>
    <dgm:pt modelId="{1F1F37BC-1E2C-47F1-92D8-9EE65516BCA8}" type="parTrans" cxnId="{A9EE8ECF-597B-40C6-93BE-1B92343FA8EB}">
      <dgm:prSet/>
      <dgm:spPr/>
      <dgm:t>
        <a:bodyPr/>
        <a:lstStyle/>
        <a:p>
          <a:pPr latinLnBrk="1"/>
          <a:endParaRPr lang="ko-KR" altLang="en-US" sz="2400"/>
        </a:p>
      </dgm:t>
    </dgm:pt>
    <dgm:pt modelId="{13890827-8CF5-411A-8E25-5A56E54C58F4}" type="sibTrans" cxnId="{A9EE8ECF-597B-40C6-93BE-1B92343FA8EB}">
      <dgm:prSet/>
      <dgm:spPr/>
      <dgm:t>
        <a:bodyPr/>
        <a:lstStyle/>
        <a:p>
          <a:pPr latinLnBrk="1"/>
          <a:endParaRPr lang="ko-KR" altLang="en-US" sz="2400"/>
        </a:p>
      </dgm:t>
    </dgm:pt>
    <dgm:pt modelId="{7C854FB2-7F12-4254-8499-60C4DF273F11}">
      <dgm:prSet phldrT="[텍스트]" custT="1"/>
      <dgm:spPr/>
      <dgm:t>
        <a:bodyPr/>
        <a:lstStyle/>
        <a:p>
          <a:pPr latinLnBrk="1"/>
          <a:r>
            <a:rPr lang="en-US" altLang="ko-KR" sz="1800" dirty="0"/>
            <a:t>Phase change</a:t>
          </a:r>
          <a:endParaRPr lang="ko-KR" altLang="en-US" sz="1800" dirty="0"/>
        </a:p>
      </dgm:t>
    </dgm:pt>
    <dgm:pt modelId="{649CAE61-49A7-4D48-B997-3C574DAAB566}" type="parTrans" cxnId="{723CA3A4-0DFE-4886-AD4B-B85B28346C74}">
      <dgm:prSet/>
      <dgm:spPr/>
      <dgm:t>
        <a:bodyPr/>
        <a:lstStyle/>
        <a:p>
          <a:pPr latinLnBrk="1"/>
          <a:endParaRPr lang="ko-KR" altLang="en-US" sz="2400"/>
        </a:p>
      </dgm:t>
    </dgm:pt>
    <dgm:pt modelId="{0095CEF1-922A-4BF5-9ACC-0F4D61DCA727}" type="sibTrans" cxnId="{723CA3A4-0DFE-4886-AD4B-B85B28346C74}">
      <dgm:prSet/>
      <dgm:spPr/>
      <dgm:t>
        <a:bodyPr/>
        <a:lstStyle/>
        <a:p>
          <a:pPr latinLnBrk="1"/>
          <a:endParaRPr lang="ko-KR" altLang="en-US" sz="2400"/>
        </a:p>
      </dgm:t>
    </dgm:pt>
    <dgm:pt modelId="{0E3DCE3E-3A99-48BA-9E32-AF0B49F4C147}">
      <dgm:prSet phldrT="[텍스트]" custT="1"/>
      <dgm:spPr/>
      <dgm:t>
        <a:bodyPr/>
        <a:lstStyle/>
        <a:p>
          <a:pPr latinLnBrk="1"/>
          <a:r>
            <a:rPr lang="en-US" altLang="ko-KR" sz="1600" dirty="0"/>
            <a:t>Evolution of heat of reaction</a:t>
          </a:r>
          <a:endParaRPr lang="ko-KR" altLang="en-US" sz="1600" dirty="0"/>
        </a:p>
      </dgm:t>
    </dgm:pt>
    <dgm:pt modelId="{BFF2BA0D-0B86-4E70-AD07-F496E9E84A6A}" type="parTrans" cxnId="{2044DCE2-61EF-4E93-821D-2C2DED8F39B1}">
      <dgm:prSet/>
      <dgm:spPr/>
      <dgm:t>
        <a:bodyPr/>
        <a:lstStyle/>
        <a:p>
          <a:pPr latinLnBrk="1"/>
          <a:endParaRPr lang="ko-KR" altLang="en-US" sz="2400"/>
        </a:p>
      </dgm:t>
    </dgm:pt>
    <dgm:pt modelId="{EFA60C3F-25B8-48A3-A604-43B25CEFFC1A}" type="sibTrans" cxnId="{2044DCE2-61EF-4E93-821D-2C2DED8F39B1}">
      <dgm:prSet/>
      <dgm:spPr/>
      <dgm:t>
        <a:bodyPr/>
        <a:lstStyle/>
        <a:p>
          <a:pPr latinLnBrk="1"/>
          <a:endParaRPr lang="ko-KR" altLang="en-US" sz="2400"/>
        </a:p>
      </dgm:t>
    </dgm:pt>
    <dgm:pt modelId="{C7465D62-56C1-4DF9-B781-B1D85EE064DA}">
      <dgm:prSet phldrT="[텍스트]" custT="1"/>
      <dgm:spPr/>
      <dgm:t>
        <a:bodyPr/>
        <a:lstStyle/>
        <a:p>
          <a:pPr latinLnBrk="1"/>
          <a:r>
            <a:rPr lang="en-US" altLang="ko-KR" sz="1400" dirty="0"/>
            <a:t>Supercooling</a:t>
          </a:r>
          <a:endParaRPr lang="ko-KR" altLang="en-US" sz="1400" dirty="0"/>
        </a:p>
      </dgm:t>
    </dgm:pt>
    <dgm:pt modelId="{1634908D-27C7-4F3C-A52E-5CBE5D07A46D}" type="parTrans" cxnId="{552FAD40-9208-431D-85D8-EAEF1B4EA084}">
      <dgm:prSet/>
      <dgm:spPr/>
      <dgm:t>
        <a:bodyPr/>
        <a:lstStyle/>
        <a:p>
          <a:pPr latinLnBrk="1"/>
          <a:endParaRPr lang="ko-KR" altLang="en-US" sz="2400"/>
        </a:p>
      </dgm:t>
    </dgm:pt>
    <dgm:pt modelId="{D5E73140-E771-4113-B193-939218721E62}" type="sibTrans" cxnId="{552FAD40-9208-431D-85D8-EAEF1B4EA084}">
      <dgm:prSet/>
      <dgm:spPr/>
      <dgm:t>
        <a:bodyPr/>
        <a:lstStyle/>
        <a:p>
          <a:pPr latinLnBrk="1"/>
          <a:endParaRPr lang="ko-KR" altLang="en-US" sz="2400"/>
        </a:p>
      </dgm:t>
    </dgm:pt>
    <dgm:pt modelId="{2FA96C2C-687A-49E8-B317-46AB0ED76220}" type="pres">
      <dgm:prSet presAssocID="{8E18E171-A25B-4EED-9054-C198D27E7E7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CAD61C6-3FEF-4640-AB9A-00D2803D2A5F}" type="pres">
      <dgm:prSet presAssocID="{56120F8B-A1F4-4F23-97C4-C90CB4621A35}" presName="singleCycle" presStyleCnt="0"/>
      <dgm:spPr/>
    </dgm:pt>
    <dgm:pt modelId="{C5485BDD-61C6-4229-99C4-AD539F1006C0}" type="pres">
      <dgm:prSet presAssocID="{56120F8B-A1F4-4F23-97C4-C90CB4621A35}" presName="singleCenter" presStyleLbl="node1" presStyleIdx="0" presStyleCnt="4" custScaleX="145410">
        <dgm:presLayoutVars>
          <dgm:chMax val="7"/>
          <dgm:chPref val="7"/>
        </dgm:presLayoutVars>
      </dgm:prSet>
      <dgm:spPr/>
    </dgm:pt>
    <dgm:pt modelId="{821C38EF-F499-4967-8268-92B0ABCAF940}" type="pres">
      <dgm:prSet presAssocID="{649CAE61-49A7-4D48-B997-3C574DAAB566}" presName="Name56" presStyleLbl="parChTrans1D2" presStyleIdx="0" presStyleCnt="3"/>
      <dgm:spPr/>
    </dgm:pt>
    <dgm:pt modelId="{4ED97D64-A355-47B1-A41C-2CF627FF05FB}" type="pres">
      <dgm:prSet presAssocID="{7C854FB2-7F12-4254-8499-60C4DF273F11}" presName="text0" presStyleLbl="node1" presStyleIdx="1" presStyleCnt="4" custScaleX="185047">
        <dgm:presLayoutVars>
          <dgm:bulletEnabled val="1"/>
        </dgm:presLayoutVars>
      </dgm:prSet>
      <dgm:spPr/>
    </dgm:pt>
    <dgm:pt modelId="{316DA999-A84A-431B-BDF3-F3B728835365}" type="pres">
      <dgm:prSet presAssocID="{BFF2BA0D-0B86-4E70-AD07-F496E9E84A6A}" presName="Name56" presStyleLbl="parChTrans1D2" presStyleIdx="1" presStyleCnt="3"/>
      <dgm:spPr/>
    </dgm:pt>
    <dgm:pt modelId="{18CB1803-8D34-4321-BA8F-6CBC219F2E7A}" type="pres">
      <dgm:prSet presAssocID="{0E3DCE3E-3A99-48BA-9E32-AF0B49F4C147}" presName="text0" presStyleLbl="node1" presStyleIdx="2" presStyleCnt="4" custScaleX="176946" custRadScaleRad="118879" custRadScaleInc="-7236">
        <dgm:presLayoutVars>
          <dgm:bulletEnabled val="1"/>
        </dgm:presLayoutVars>
      </dgm:prSet>
      <dgm:spPr/>
    </dgm:pt>
    <dgm:pt modelId="{8574DA0C-1D2E-4E9F-835F-8A0B926CBE34}" type="pres">
      <dgm:prSet presAssocID="{1634908D-27C7-4F3C-A52E-5CBE5D07A46D}" presName="Name56" presStyleLbl="parChTrans1D2" presStyleIdx="2" presStyleCnt="3"/>
      <dgm:spPr/>
    </dgm:pt>
    <dgm:pt modelId="{A4DF0A88-C436-4022-BA21-2189F2FC6A23}" type="pres">
      <dgm:prSet presAssocID="{C7465D62-56C1-4DF9-B781-B1D85EE064DA}" presName="text0" presStyleLbl="node1" presStyleIdx="3" presStyleCnt="4" custScaleX="176444" custRadScaleRad="116978" custRadScaleInc="6489">
        <dgm:presLayoutVars>
          <dgm:bulletEnabled val="1"/>
        </dgm:presLayoutVars>
      </dgm:prSet>
      <dgm:spPr/>
    </dgm:pt>
  </dgm:ptLst>
  <dgm:cxnLst>
    <dgm:cxn modelId="{944CAC17-5BA6-4FF0-A162-77D64F5FB759}" type="presOf" srcId="{0E3DCE3E-3A99-48BA-9E32-AF0B49F4C147}" destId="{18CB1803-8D34-4321-BA8F-6CBC219F2E7A}" srcOrd="0" destOrd="0" presId="urn:microsoft.com/office/officeart/2008/layout/RadialCluster"/>
    <dgm:cxn modelId="{552FAD40-9208-431D-85D8-EAEF1B4EA084}" srcId="{56120F8B-A1F4-4F23-97C4-C90CB4621A35}" destId="{C7465D62-56C1-4DF9-B781-B1D85EE064DA}" srcOrd="2" destOrd="0" parTransId="{1634908D-27C7-4F3C-A52E-5CBE5D07A46D}" sibTransId="{D5E73140-E771-4113-B193-939218721E62}"/>
    <dgm:cxn modelId="{69FA6473-8650-49EC-BEC8-4204EAFA2B08}" type="presOf" srcId="{1634908D-27C7-4F3C-A52E-5CBE5D07A46D}" destId="{8574DA0C-1D2E-4E9F-835F-8A0B926CBE34}" srcOrd="0" destOrd="0" presId="urn:microsoft.com/office/officeart/2008/layout/RadialCluster"/>
    <dgm:cxn modelId="{192CAC59-2446-4BAB-875D-7A4830AE4EBB}" type="presOf" srcId="{BFF2BA0D-0B86-4E70-AD07-F496E9E84A6A}" destId="{316DA999-A84A-431B-BDF3-F3B728835365}" srcOrd="0" destOrd="0" presId="urn:microsoft.com/office/officeart/2008/layout/RadialCluster"/>
    <dgm:cxn modelId="{B8716F93-036C-4690-B009-8D2D7A063CB2}" type="presOf" srcId="{7C854FB2-7F12-4254-8499-60C4DF273F11}" destId="{4ED97D64-A355-47B1-A41C-2CF627FF05FB}" srcOrd="0" destOrd="0" presId="urn:microsoft.com/office/officeart/2008/layout/RadialCluster"/>
    <dgm:cxn modelId="{723CA3A4-0DFE-4886-AD4B-B85B28346C74}" srcId="{56120F8B-A1F4-4F23-97C4-C90CB4621A35}" destId="{7C854FB2-7F12-4254-8499-60C4DF273F11}" srcOrd="0" destOrd="0" parTransId="{649CAE61-49A7-4D48-B997-3C574DAAB566}" sibTransId="{0095CEF1-922A-4BF5-9ACC-0F4D61DCA727}"/>
    <dgm:cxn modelId="{FA27DDBF-975E-401D-B8F1-43EFBD2E52CD}" type="presOf" srcId="{56120F8B-A1F4-4F23-97C4-C90CB4621A35}" destId="{C5485BDD-61C6-4229-99C4-AD539F1006C0}" srcOrd="0" destOrd="0" presId="urn:microsoft.com/office/officeart/2008/layout/RadialCluster"/>
    <dgm:cxn modelId="{7880F3C3-7A05-41E1-869B-096520CDEA2E}" type="presOf" srcId="{C7465D62-56C1-4DF9-B781-B1D85EE064DA}" destId="{A4DF0A88-C436-4022-BA21-2189F2FC6A23}" srcOrd="0" destOrd="0" presId="urn:microsoft.com/office/officeart/2008/layout/RadialCluster"/>
    <dgm:cxn modelId="{A9EE8ECF-597B-40C6-93BE-1B92343FA8EB}" srcId="{8E18E171-A25B-4EED-9054-C198D27E7E72}" destId="{56120F8B-A1F4-4F23-97C4-C90CB4621A35}" srcOrd="0" destOrd="0" parTransId="{1F1F37BC-1E2C-47F1-92D8-9EE65516BCA8}" sibTransId="{13890827-8CF5-411A-8E25-5A56E54C58F4}"/>
    <dgm:cxn modelId="{2044DCE2-61EF-4E93-821D-2C2DED8F39B1}" srcId="{56120F8B-A1F4-4F23-97C4-C90CB4621A35}" destId="{0E3DCE3E-3A99-48BA-9E32-AF0B49F4C147}" srcOrd="1" destOrd="0" parTransId="{BFF2BA0D-0B86-4E70-AD07-F496E9E84A6A}" sibTransId="{EFA60C3F-25B8-48A3-A604-43B25CEFFC1A}"/>
    <dgm:cxn modelId="{822DBFF8-306D-4D18-9FDC-761259BDA550}" type="presOf" srcId="{8E18E171-A25B-4EED-9054-C198D27E7E72}" destId="{2FA96C2C-687A-49E8-B317-46AB0ED76220}" srcOrd="0" destOrd="0" presId="urn:microsoft.com/office/officeart/2008/layout/RadialCluster"/>
    <dgm:cxn modelId="{ED8EEAF8-F5D3-4BFA-99B7-7FDB80E17FFA}" type="presOf" srcId="{649CAE61-49A7-4D48-B997-3C574DAAB566}" destId="{821C38EF-F499-4967-8268-92B0ABCAF940}" srcOrd="0" destOrd="0" presId="urn:microsoft.com/office/officeart/2008/layout/RadialCluster"/>
    <dgm:cxn modelId="{1BB6BB07-A3A7-4FF2-BE36-DC2E5F9B84BD}" type="presParOf" srcId="{2FA96C2C-687A-49E8-B317-46AB0ED76220}" destId="{5CAD61C6-3FEF-4640-AB9A-00D2803D2A5F}" srcOrd="0" destOrd="0" presId="urn:microsoft.com/office/officeart/2008/layout/RadialCluster"/>
    <dgm:cxn modelId="{B616A5FF-2BD1-4D18-8CF7-F636D315A3C5}" type="presParOf" srcId="{5CAD61C6-3FEF-4640-AB9A-00D2803D2A5F}" destId="{C5485BDD-61C6-4229-99C4-AD539F1006C0}" srcOrd="0" destOrd="0" presId="urn:microsoft.com/office/officeart/2008/layout/RadialCluster"/>
    <dgm:cxn modelId="{8122D49C-13D5-4D53-8EFC-994FC9AF427A}" type="presParOf" srcId="{5CAD61C6-3FEF-4640-AB9A-00D2803D2A5F}" destId="{821C38EF-F499-4967-8268-92B0ABCAF940}" srcOrd="1" destOrd="0" presId="urn:microsoft.com/office/officeart/2008/layout/RadialCluster"/>
    <dgm:cxn modelId="{424A21D3-0D71-4A16-B182-133C517768F8}" type="presParOf" srcId="{5CAD61C6-3FEF-4640-AB9A-00D2803D2A5F}" destId="{4ED97D64-A355-47B1-A41C-2CF627FF05FB}" srcOrd="2" destOrd="0" presId="urn:microsoft.com/office/officeart/2008/layout/RadialCluster"/>
    <dgm:cxn modelId="{0C671B04-A971-4283-8179-79E85C024F8E}" type="presParOf" srcId="{5CAD61C6-3FEF-4640-AB9A-00D2803D2A5F}" destId="{316DA999-A84A-431B-BDF3-F3B728835365}" srcOrd="3" destOrd="0" presId="urn:microsoft.com/office/officeart/2008/layout/RadialCluster"/>
    <dgm:cxn modelId="{EA5D5F36-F3CF-4CB4-A943-A4EC76786AF5}" type="presParOf" srcId="{5CAD61C6-3FEF-4640-AB9A-00D2803D2A5F}" destId="{18CB1803-8D34-4321-BA8F-6CBC219F2E7A}" srcOrd="4" destOrd="0" presId="urn:microsoft.com/office/officeart/2008/layout/RadialCluster"/>
    <dgm:cxn modelId="{C2C563B0-BF51-43D9-9A23-6AAEF3A38FF7}" type="presParOf" srcId="{5CAD61C6-3FEF-4640-AB9A-00D2803D2A5F}" destId="{8574DA0C-1D2E-4E9F-835F-8A0B926CBE34}" srcOrd="5" destOrd="0" presId="urn:microsoft.com/office/officeart/2008/layout/RadialCluster"/>
    <dgm:cxn modelId="{CFF81329-698F-4BD5-B706-3210465AF96A}" type="presParOf" srcId="{5CAD61C6-3FEF-4640-AB9A-00D2803D2A5F}" destId="{A4DF0A88-C436-4022-BA21-2189F2FC6A23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FAA5A-A248-4984-9357-2463AB9EBCFD}">
      <dsp:nvSpPr>
        <dsp:cNvPr id="0" name=""/>
        <dsp:cNvSpPr/>
      </dsp:nvSpPr>
      <dsp:spPr>
        <a:xfrm>
          <a:off x="1649295" y="0"/>
          <a:ext cx="2164742" cy="120263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Different bonding arrangement</a:t>
          </a:r>
          <a:endParaRPr lang="ko-KR" altLang="en-US" sz="1800" kern="1200" dirty="0"/>
        </a:p>
      </dsp:txBody>
      <dsp:txXfrm>
        <a:off x="1684519" y="35224"/>
        <a:ext cx="2094294" cy="1132186"/>
      </dsp:txXfrm>
    </dsp:sp>
    <dsp:sp modelId="{C7860116-4514-4CC0-9E02-45C8DD826923}">
      <dsp:nvSpPr>
        <dsp:cNvPr id="0" name=""/>
        <dsp:cNvSpPr/>
      </dsp:nvSpPr>
      <dsp:spPr>
        <a:xfrm rot="5400000">
          <a:off x="2506172" y="1232700"/>
          <a:ext cx="450988" cy="5411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400" kern="1200"/>
        </a:p>
      </dsp:txBody>
      <dsp:txXfrm rot="-5400000">
        <a:off x="2569311" y="1277798"/>
        <a:ext cx="324711" cy="315692"/>
      </dsp:txXfrm>
    </dsp:sp>
    <dsp:sp modelId="{669FD75E-749D-4245-92A2-BE13C4EA2ECB}">
      <dsp:nvSpPr>
        <dsp:cNvPr id="0" name=""/>
        <dsp:cNvSpPr/>
      </dsp:nvSpPr>
      <dsp:spPr>
        <a:xfrm>
          <a:off x="1649295" y="1803952"/>
          <a:ext cx="2164742" cy="120263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/>
            <a:t>Different structure</a:t>
          </a:r>
          <a:endParaRPr lang="ko-KR" altLang="en-US" sz="1800" kern="1200" dirty="0"/>
        </a:p>
      </dsp:txBody>
      <dsp:txXfrm>
        <a:off x="1684519" y="1839176"/>
        <a:ext cx="2094294" cy="1132186"/>
      </dsp:txXfrm>
    </dsp:sp>
    <dsp:sp modelId="{9075283A-7273-4281-9817-EFDC4B31C730}">
      <dsp:nvSpPr>
        <dsp:cNvPr id="0" name=""/>
        <dsp:cNvSpPr/>
      </dsp:nvSpPr>
      <dsp:spPr>
        <a:xfrm rot="5400000">
          <a:off x="2506172" y="3036652"/>
          <a:ext cx="450988" cy="5411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75112"/>
            <a:satOff val="-6927"/>
            <a:lumOff val="321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400" kern="1200"/>
        </a:p>
      </dsp:txBody>
      <dsp:txXfrm rot="-5400000">
        <a:off x="2569311" y="3081750"/>
        <a:ext cx="324711" cy="315692"/>
      </dsp:txXfrm>
    </dsp:sp>
    <dsp:sp modelId="{2A3B7CC7-CD9B-4E57-9F18-641C63914B61}">
      <dsp:nvSpPr>
        <dsp:cNvPr id="0" name=""/>
        <dsp:cNvSpPr/>
      </dsp:nvSpPr>
      <dsp:spPr>
        <a:xfrm>
          <a:off x="1649295" y="3607904"/>
          <a:ext cx="2164742" cy="120263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Chemical &amp; Physical properties</a:t>
          </a:r>
          <a:endParaRPr lang="ko-KR" altLang="en-US" sz="1800" kern="1200" dirty="0"/>
        </a:p>
      </dsp:txBody>
      <dsp:txXfrm>
        <a:off x="1684519" y="3643128"/>
        <a:ext cx="2094294" cy="11321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6BE5E2-8DD9-4AAB-84BF-B71CE250BF71}">
      <dsp:nvSpPr>
        <dsp:cNvPr id="0" name=""/>
        <dsp:cNvSpPr/>
      </dsp:nvSpPr>
      <dsp:spPr>
        <a:xfrm>
          <a:off x="273334" y="268576"/>
          <a:ext cx="1042486" cy="1042486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37D8925-6A69-4116-A135-E974FDC3E847}">
      <dsp:nvSpPr>
        <dsp:cNvPr id="0" name=""/>
        <dsp:cNvSpPr/>
      </dsp:nvSpPr>
      <dsp:spPr>
        <a:xfrm>
          <a:off x="794578" y="268576"/>
          <a:ext cx="5562046" cy="1042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methods of formation or preparation of the element are different</a:t>
          </a:r>
          <a:endParaRPr lang="ko-KR" altLang="en-US" sz="1600" kern="1200" dirty="0"/>
        </a:p>
      </dsp:txBody>
      <dsp:txXfrm>
        <a:off x="794578" y="268576"/>
        <a:ext cx="5562046" cy="1042486"/>
      </dsp:txXfrm>
    </dsp:sp>
    <dsp:sp modelId="{CB78340F-9063-4B38-AEB5-36B3C0219A2D}">
      <dsp:nvSpPr>
        <dsp:cNvPr id="0" name=""/>
        <dsp:cNvSpPr/>
      </dsp:nvSpPr>
      <dsp:spPr>
        <a:xfrm>
          <a:off x="273334" y="1311062"/>
          <a:ext cx="1042486" cy="1042486"/>
        </a:xfrm>
        <a:prstGeom prst="ellipse">
          <a:avLst/>
        </a:prstGeom>
        <a:solidFill>
          <a:schemeClr val="accent1">
            <a:shade val="80000"/>
            <a:alpha val="50000"/>
            <a:hueOff val="187528"/>
            <a:satOff val="-3532"/>
            <a:lumOff val="17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2750C00-2DD5-472E-B9BD-E0011F2BE48B}">
      <dsp:nvSpPr>
        <dsp:cNvPr id="0" name=""/>
        <dsp:cNvSpPr/>
      </dsp:nvSpPr>
      <dsp:spPr>
        <a:xfrm>
          <a:off x="794578" y="1311062"/>
          <a:ext cx="5562046" cy="1042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arrangement of atoms in a given form changes according to its method of formation or preparation</a:t>
          </a:r>
          <a:endParaRPr lang="ko-KR" altLang="en-US" sz="1600" kern="1200" dirty="0"/>
        </a:p>
      </dsp:txBody>
      <dsp:txXfrm>
        <a:off x="794578" y="1311062"/>
        <a:ext cx="5562046" cy="1042486"/>
      </dsp:txXfrm>
    </dsp:sp>
    <dsp:sp modelId="{0484F4AD-99EF-47DB-94F6-489ED2FF5D38}">
      <dsp:nvSpPr>
        <dsp:cNvPr id="0" name=""/>
        <dsp:cNvSpPr/>
      </dsp:nvSpPr>
      <dsp:spPr>
        <a:xfrm>
          <a:off x="273334" y="2353549"/>
          <a:ext cx="1042486" cy="1042486"/>
        </a:xfrm>
        <a:prstGeom prst="ellipse">
          <a:avLst/>
        </a:prstGeom>
        <a:solidFill>
          <a:schemeClr val="accent1">
            <a:shade val="80000"/>
            <a:alpha val="50000"/>
            <a:hueOff val="375056"/>
            <a:satOff val="-7064"/>
            <a:lumOff val="347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FA7B57C-F211-4D1F-9666-823DE73E6F80}">
      <dsp:nvSpPr>
        <dsp:cNvPr id="0" name=""/>
        <dsp:cNvSpPr/>
      </dsp:nvSpPr>
      <dsp:spPr>
        <a:xfrm>
          <a:off x="794578" y="2353549"/>
          <a:ext cx="5562046" cy="1042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element has different energies in different forms</a:t>
          </a:r>
          <a:endParaRPr lang="ko-KR" altLang="en-US" sz="1600" kern="1200" dirty="0"/>
        </a:p>
      </dsp:txBody>
      <dsp:txXfrm>
        <a:off x="794578" y="2353549"/>
        <a:ext cx="5562046" cy="1042486"/>
      </dsp:txXfrm>
    </dsp:sp>
    <dsp:sp modelId="{67F0ACAA-FDF1-4B31-A34B-1407CFF0C6EC}">
      <dsp:nvSpPr>
        <dsp:cNvPr id="0" name=""/>
        <dsp:cNvSpPr/>
      </dsp:nvSpPr>
      <dsp:spPr>
        <a:xfrm>
          <a:off x="273334" y="3396036"/>
          <a:ext cx="1042486" cy="1042486"/>
        </a:xfrm>
        <a:prstGeom prst="ellipse">
          <a:avLst/>
        </a:prstGeom>
        <a:solidFill>
          <a:schemeClr val="accent1">
            <a:shade val="80000"/>
            <a:alpha val="50000"/>
            <a:hueOff val="187528"/>
            <a:satOff val="-3532"/>
            <a:lumOff val="173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6CD4673-DA85-4D16-A523-83C32995D2E1}">
      <dsp:nvSpPr>
        <dsp:cNvPr id="0" name=""/>
        <dsp:cNvSpPr/>
      </dsp:nvSpPr>
      <dsp:spPr>
        <a:xfrm>
          <a:off x="794578" y="3396036"/>
          <a:ext cx="5562046" cy="1042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l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The conditions like pressure, light and temperature are different at the time of formation or preparation of the element which gives rise to different forms</a:t>
          </a:r>
          <a:endParaRPr lang="ko-KR" altLang="en-US" sz="1600" kern="1200" dirty="0"/>
        </a:p>
      </dsp:txBody>
      <dsp:txXfrm>
        <a:off x="794578" y="3396036"/>
        <a:ext cx="5562046" cy="10424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85BDD-61C6-4229-99C4-AD539F1006C0}">
      <dsp:nvSpPr>
        <dsp:cNvPr id="0" name=""/>
        <dsp:cNvSpPr/>
      </dsp:nvSpPr>
      <dsp:spPr>
        <a:xfrm>
          <a:off x="2554915" y="2227418"/>
          <a:ext cx="2088553" cy="1436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600" kern="1200" dirty="0"/>
            <a:t>Allotropic Transformation</a:t>
          </a:r>
          <a:endParaRPr lang="ko-KR" altLang="en-US" sz="1600" kern="1200" dirty="0"/>
        </a:p>
      </dsp:txBody>
      <dsp:txXfrm>
        <a:off x="2625030" y="2297533"/>
        <a:ext cx="1948323" cy="1296090"/>
      </dsp:txXfrm>
    </dsp:sp>
    <dsp:sp modelId="{821C38EF-F499-4967-8268-92B0ABCAF940}">
      <dsp:nvSpPr>
        <dsp:cNvPr id="0" name=""/>
        <dsp:cNvSpPr/>
      </dsp:nvSpPr>
      <dsp:spPr>
        <a:xfrm rot="16200000">
          <a:off x="3095432" y="1723659"/>
          <a:ext cx="100751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0751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97D64-A355-47B1-A41C-2CF627FF05FB}">
      <dsp:nvSpPr>
        <dsp:cNvPr id="0" name=""/>
        <dsp:cNvSpPr/>
      </dsp:nvSpPr>
      <dsp:spPr>
        <a:xfrm>
          <a:off x="2708806" y="257565"/>
          <a:ext cx="1780771" cy="9623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/>
            <a:t>Phase change</a:t>
          </a:r>
          <a:endParaRPr lang="ko-KR" altLang="en-US" sz="1800" kern="1200" dirty="0"/>
        </a:p>
      </dsp:txBody>
      <dsp:txXfrm>
        <a:off x="2755783" y="304542"/>
        <a:ext cx="1686817" cy="868380"/>
      </dsp:txXfrm>
    </dsp:sp>
    <dsp:sp modelId="{316DA999-A84A-431B-BDF3-F3B728835365}">
      <dsp:nvSpPr>
        <dsp:cNvPr id="0" name=""/>
        <dsp:cNvSpPr/>
      </dsp:nvSpPr>
      <dsp:spPr>
        <a:xfrm rot="1539504">
          <a:off x="4617810" y="3559892"/>
          <a:ext cx="52041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041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B1803-8D34-4321-BA8F-6CBC219F2E7A}">
      <dsp:nvSpPr>
        <dsp:cNvPr id="0" name=""/>
        <dsp:cNvSpPr/>
      </dsp:nvSpPr>
      <dsp:spPr>
        <a:xfrm>
          <a:off x="5112565" y="3600389"/>
          <a:ext cx="1702812" cy="9623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711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600" kern="1200" dirty="0"/>
            <a:t>Evolution of heat of reaction</a:t>
          </a:r>
          <a:endParaRPr lang="ko-KR" altLang="en-US" sz="1600" kern="1200" dirty="0"/>
        </a:p>
      </dsp:txBody>
      <dsp:txXfrm>
        <a:off x="5159542" y="3647366"/>
        <a:ext cx="1608858" cy="868380"/>
      </dsp:txXfrm>
    </dsp:sp>
    <dsp:sp modelId="{8574DA0C-1D2E-4E9F-835F-8A0B926CBE34}">
      <dsp:nvSpPr>
        <dsp:cNvPr id="0" name=""/>
        <dsp:cNvSpPr/>
      </dsp:nvSpPr>
      <dsp:spPr>
        <a:xfrm rot="9233604">
          <a:off x="2105897" y="3561417"/>
          <a:ext cx="47315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315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F0A88-C436-4022-BA21-2189F2FC6A23}">
      <dsp:nvSpPr>
        <dsp:cNvPr id="0" name=""/>
        <dsp:cNvSpPr/>
      </dsp:nvSpPr>
      <dsp:spPr>
        <a:xfrm>
          <a:off x="432052" y="3600392"/>
          <a:ext cx="1697981" cy="9623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400" kern="1200" dirty="0"/>
            <a:t>Supercooling</a:t>
          </a:r>
          <a:endParaRPr lang="ko-KR" altLang="en-US" sz="1400" kern="1200" dirty="0"/>
        </a:p>
      </dsp:txBody>
      <dsp:txXfrm>
        <a:off x="479029" y="3647369"/>
        <a:ext cx="1604027" cy="868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9325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158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858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1677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186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6261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7705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3044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573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2532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Fullerene with alkali metal has superconductivity at higher temperature than the original organic superconductor. Furthermore, high-temperature superconductors are used in semiconductor devices.</a:t>
            </a:r>
            <a:endParaRPr lang="ko-KR" altLang="en-US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997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49383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5298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The deposition process is simple and inexpensive. </a:t>
            </a:r>
            <a:br>
              <a:rPr lang="en-US" altLang="ko-KR" dirty="0"/>
            </a:br>
            <a:r>
              <a:rPr lang="en-US" altLang="ko-KR" dirty="0"/>
              <a:t>- It is used in calculators because its performance is lower than that of crystalline silicon.</a:t>
            </a:r>
            <a:br>
              <a:rPr lang="en-US" altLang="ko-KR" dirty="0"/>
            </a:br>
            <a:r>
              <a:rPr lang="en-US" altLang="ko-KR" dirty="0"/>
              <a:t>- Recent improvements in technology have made it more attractive in the use of solar cells by increasing efficiency.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7493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879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3785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6149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95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0478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8176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2789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677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853941" y="2952758"/>
            <a:ext cx="3960440" cy="52043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800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853941" y="1340768"/>
            <a:ext cx="7174443" cy="161198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300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 err="1"/>
              <a:t>입력하시오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5536" y="86954"/>
            <a:ext cx="799288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3500" b="1" i="1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86772" y="1268760"/>
            <a:ext cx="8009661" cy="5112568"/>
          </a:xfrm>
        </p:spPr>
        <p:txBody>
          <a:bodyPr/>
          <a:lstStyle>
            <a:lvl1pPr algn="l">
              <a:buNone/>
              <a:defRPr sz="20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2pPr>
            <a:lvl3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3pPr>
            <a:lvl4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4pPr>
            <a:lvl5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4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34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4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395536" y="86954"/>
            <a:ext cx="799288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386774" y="1268760"/>
            <a:ext cx="8009660" cy="5112568"/>
          </a:xfrm>
        </p:spPr>
        <p:txBody>
          <a:bodyPr/>
          <a:lstStyle>
            <a:lvl1pPr algn="l">
              <a:buNone/>
              <a:defRPr sz="20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2pPr>
            <a:lvl3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3pPr>
            <a:lvl4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4pPr>
            <a:lvl5pPr algn="l">
              <a:buNone/>
              <a:defRPr sz="18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476454" y="1844824"/>
            <a:ext cx="7767954" cy="1368152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b="0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2019-11-25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29396"/>
            <a:ext cx="2895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image" Target="../media/image27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ved=2ahUKEwiHhZXixvrlAhVSPnAKHaBbDxQQjRx6BAgBEAQ&amp;url=http%3A%2F%2Fjinisbio.com%2F%3Fpage_id%3D287&amp;psig=AOvVaw24UHNAhmGJdDG78yFff-oM&amp;ust=1574399789400510" TargetMode="Externa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0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ved=2ahUKEwjsiL7Lo_rlAhUBat4KHdjKCOEQjRx6BAgBEAQ&amp;url=https%3A%2F%2Fen.wikipedia.org%2Fwiki%2FGlassy_carbon&amp;psig=AOvVaw0OJjt8W7bhA2Amf6eQntde&amp;ust=1574390441894097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esearchgate.net/publication/311966710_Fundamental_properties_of_high-quality_carbon_nanofoam_From_low_to_high_density" TargetMode="External"/><Relationship Id="rId3" Type="http://schemas.openxmlformats.org/officeDocument/2006/relationships/hyperlink" Target="http://www.chemistryexplained.com/A-Ar/Allotropes.html" TargetMode="External"/><Relationship Id="rId7" Type="http://schemas.openxmlformats.org/officeDocument/2006/relationships/hyperlink" Target="https://en.wikipedia.org/wiki/Amorphous_silicon" TargetMode="External"/><Relationship Id="rId2" Type="http://schemas.openxmlformats.org/officeDocument/2006/relationships/hyperlink" Target="https://en.m.wikipedia.org/wiki/Allotropy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en.wikipedia.org/wiki/Allotropes_of_phosphorus" TargetMode="External"/><Relationship Id="rId5" Type="http://schemas.openxmlformats.org/officeDocument/2006/relationships/hyperlink" Target="https://en.wikipedia.org/wiki/Silicon" TargetMode="External"/><Relationship Id="rId10" Type="http://schemas.openxmlformats.org/officeDocument/2006/relationships/hyperlink" Target="https://en.wikipedia.org/wiki/Allotropes_of_carbon" TargetMode="External"/><Relationship Id="rId4" Type="http://schemas.openxmlformats.org/officeDocument/2006/relationships/hyperlink" Target="https://archive.org/details/theoryofallotrop00smitrich/page/n9" TargetMode="External"/><Relationship Id="rId9" Type="http://schemas.openxmlformats.org/officeDocument/2006/relationships/hyperlink" Target="https://blog.naver.com/energium/221539046877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toimage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D8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1"/>
          <p:cNvSpPr>
            <a:spLocks noGrp="1"/>
          </p:cNvSpPr>
          <p:nvPr>
            <p:ph type="ctrTitle"/>
          </p:nvPr>
        </p:nvSpPr>
        <p:spPr>
          <a:xfrm>
            <a:off x="853941" y="1340768"/>
            <a:ext cx="7174443" cy="1611989"/>
          </a:xfrm>
        </p:spPr>
        <p:txBody>
          <a:bodyPr/>
          <a:lstStyle/>
          <a:p>
            <a:r>
              <a:rPr lang="en-US" altLang="ko-KR" b="1" i="1" dirty="0">
                <a:latin typeface="Noto Sans" panose="020B0600000101010101" charset="0"/>
              </a:rPr>
              <a:t>Allotropy</a:t>
            </a:r>
            <a:endParaRPr lang="ko-KR" altLang="en-US" b="1" i="1" dirty="0">
              <a:latin typeface="Noto Sans" panose="020B0600000101010101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53941" y="2908563"/>
            <a:ext cx="3960440" cy="520437"/>
          </a:xfrm>
        </p:spPr>
        <p:txBody>
          <a:bodyPr/>
          <a:lstStyle/>
          <a:p>
            <a:r>
              <a:rPr lang="en-US" altLang="ko-KR" b="1" dirty="0">
                <a:latin typeface="Noto Sans" panose="020B0600000101010101" charset="0"/>
              </a:rPr>
              <a:t>Kim Min Yi</a:t>
            </a:r>
          </a:p>
          <a:p>
            <a:r>
              <a:rPr lang="en-US" altLang="ko-KR" b="1" dirty="0">
                <a:latin typeface="Noto Sans" panose="020B0600000101010101" charset="0"/>
              </a:rPr>
              <a:t>Kim </a:t>
            </a:r>
            <a:r>
              <a:rPr lang="en-US" altLang="ko-KR" b="1" dirty="0" err="1">
                <a:latin typeface="Noto Sans" panose="020B0600000101010101" charset="0"/>
              </a:rPr>
              <a:t>Seong</a:t>
            </a:r>
            <a:r>
              <a:rPr lang="en-US" altLang="ko-KR" b="1" dirty="0">
                <a:latin typeface="Noto Sans" panose="020B0600000101010101" charset="0"/>
              </a:rPr>
              <a:t> Hwan</a:t>
            </a:r>
          </a:p>
          <a:p>
            <a:r>
              <a:rPr lang="en-US" altLang="ko-KR" b="1" dirty="0">
                <a:latin typeface="Noto Sans" panose="020B0600000101010101" charset="0"/>
              </a:rPr>
              <a:t>Kim Yu Na</a:t>
            </a:r>
          </a:p>
          <a:p>
            <a:r>
              <a:rPr lang="en-US" altLang="ko-KR" b="1" dirty="0">
                <a:latin typeface="Noto Sans" panose="020B0600000101010101" charset="0"/>
              </a:rPr>
              <a:t>Kim Jae </a:t>
            </a:r>
            <a:r>
              <a:rPr lang="en-US" altLang="ko-KR" b="1" dirty="0" err="1">
                <a:latin typeface="Noto Sans" panose="020B0600000101010101" charset="0"/>
              </a:rPr>
              <a:t>Seong</a:t>
            </a:r>
            <a:endParaRPr lang="en-US" altLang="ko-KR" b="1" dirty="0">
              <a:latin typeface="Noto Sans" panose="020B060000010101010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79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List of allotropes - Phosphorus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4175EF0-E256-4539-896A-1A60B7D51531}"/>
              </a:ext>
            </a:extLst>
          </p:cNvPr>
          <p:cNvGraphicFramePr>
            <a:graphicFrameLocks/>
          </p:cNvGraphicFramePr>
          <p:nvPr/>
        </p:nvGraphicFramePr>
        <p:xfrm>
          <a:off x="251520" y="1965307"/>
          <a:ext cx="3458639" cy="376515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458639">
                  <a:extLst>
                    <a:ext uri="{9D8B030D-6E8A-4147-A177-3AD203B41FA5}">
                      <a16:colId xmlns:a16="http://schemas.microsoft.com/office/drawing/2014/main" val="4015350763"/>
                    </a:ext>
                  </a:extLst>
                </a:gridCol>
              </a:tblGrid>
              <a:tr h="941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White phosphorus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02704"/>
                  </a:ext>
                </a:extLst>
              </a:tr>
              <a:tr h="941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Red phosphorus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31560"/>
                  </a:ext>
                </a:extLst>
              </a:tr>
              <a:tr h="941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Violet phosphorus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285109"/>
                  </a:ext>
                </a:extLst>
              </a:tr>
              <a:tr h="941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Black phosphorus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251651"/>
                  </a:ext>
                </a:extLst>
              </a:tr>
            </a:tbl>
          </a:graphicData>
        </a:graphic>
      </p:graphicFrame>
      <p:pic>
        <p:nvPicPr>
          <p:cNvPr id="6" name="내용 개체 틀 7" descr="음식, 케이크, 테이블, 실내이(가) 표시된 사진&#10;&#10;자동 생성된 설명">
            <a:extLst>
              <a:ext uri="{FF2B5EF4-FFF2-40B4-BE49-F238E27FC236}">
                <a16:creationId xmlns:a16="http://schemas.microsoft.com/office/drawing/2014/main" id="{9431EF11-26AF-496D-9ACB-1D89C5673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86" y="2564904"/>
            <a:ext cx="4573162" cy="219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11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D57BA8FE-F7A3-475A-9A6A-031B6F04F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Black Phosphorus</a:t>
            </a:r>
            <a:endParaRPr lang="ko-KR" altLang="en-US" dirty="0"/>
          </a:p>
        </p:txBody>
      </p:sp>
      <p:pic>
        <p:nvPicPr>
          <p:cNvPr id="3" name="내용 개체 틀 9" descr="테이블, 앉아있는, 하얀색, 대형이(가) 표시된 사진&#10;&#10;자동 생성된 설명">
            <a:extLst>
              <a:ext uri="{FF2B5EF4-FFF2-40B4-BE49-F238E27FC236}">
                <a16:creationId xmlns:a16="http://schemas.microsoft.com/office/drawing/2014/main" id="{13AC17BC-52AC-4E5C-A528-15B746A52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24944"/>
            <a:ext cx="3750893" cy="2262190"/>
          </a:xfrm>
          <a:prstGeom prst="rect">
            <a:avLst/>
          </a:prstGeom>
        </p:spPr>
      </p:pic>
      <p:pic>
        <p:nvPicPr>
          <p:cNvPr id="4" name="내용 개체 틀 11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666985E6-AD9B-414B-95F4-673054EA1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631" y="2757645"/>
            <a:ext cx="3909641" cy="2429489"/>
          </a:xfrm>
          <a:prstGeom prst="rect">
            <a:avLst/>
          </a:prstGeo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FAF886A-302D-4B85-BF5F-6FF47E9C1F3B}"/>
              </a:ext>
            </a:extLst>
          </p:cNvPr>
          <p:cNvSpPr txBox="1">
            <a:spLocks/>
          </p:cNvSpPr>
          <p:nvPr/>
        </p:nvSpPr>
        <p:spPr>
          <a:xfrm>
            <a:off x="539552" y="1933733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20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/>
              <a:t>Graphene</a:t>
            </a:r>
            <a:endParaRPr lang="en-US" sz="2400" dirty="0"/>
          </a:p>
        </p:txBody>
      </p:sp>
      <p:sp>
        <p:nvSpPr>
          <p:cNvPr id="6" name="텍스트 개체 틀 6">
            <a:extLst>
              <a:ext uri="{FF2B5EF4-FFF2-40B4-BE49-F238E27FC236}">
                <a16:creationId xmlns:a16="http://schemas.microsoft.com/office/drawing/2014/main" id="{2F96A5B0-5809-4E14-9A93-EF41C97C8425}"/>
              </a:ext>
            </a:extLst>
          </p:cNvPr>
          <p:cNvSpPr txBox="1">
            <a:spLocks/>
          </p:cNvSpPr>
          <p:nvPr/>
        </p:nvSpPr>
        <p:spPr>
          <a:xfrm>
            <a:off x="5004048" y="1935427"/>
            <a:ext cx="5183188" cy="8239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dirty="0"/>
              <a:t>Black phosphorus</a:t>
            </a:r>
            <a:endParaRPr lang="en-US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B1EAC49-35F0-4F57-B708-42C57422C092}"/>
              </a:ext>
            </a:extLst>
          </p:cNvPr>
          <p:cNvGrpSpPr/>
          <p:nvPr/>
        </p:nvGrpSpPr>
        <p:grpSpPr>
          <a:xfrm>
            <a:off x="908437" y="1844824"/>
            <a:ext cx="7036857" cy="3727515"/>
            <a:chOff x="908437" y="1844824"/>
            <a:chExt cx="7036857" cy="3727515"/>
          </a:xfrm>
        </p:grpSpPr>
        <p:pic>
          <p:nvPicPr>
            <p:cNvPr id="8" name="그림 7" descr="그리기, 우산이(가) 표시된 사진&#10;&#10;자동 생성된 설명">
              <a:extLst>
                <a:ext uri="{FF2B5EF4-FFF2-40B4-BE49-F238E27FC236}">
                  <a16:creationId xmlns:a16="http://schemas.microsoft.com/office/drawing/2014/main" id="{31141ABD-CACE-4969-8EE0-852B9B67B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437" y="1844824"/>
              <a:ext cx="7036857" cy="372751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26B30D-BEFE-427C-916A-5014ADBAA004}"/>
                </a:ext>
              </a:extLst>
            </p:cNvPr>
            <p:cNvSpPr txBox="1"/>
            <p:nvPr/>
          </p:nvSpPr>
          <p:spPr>
            <a:xfrm>
              <a:off x="1464975" y="5101991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</a:rPr>
                <a:t>Black phosphorus</a:t>
              </a:r>
              <a:endParaRPr lang="ko-KR" altLang="en-US" dirty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D4701CE-7133-49C7-9CD9-A04D5AED6F0E}"/>
                </a:ext>
              </a:extLst>
            </p:cNvPr>
            <p:cNvSpPr txBox="1"/>
            <p:nvPr/>
          </p:nvSpPr>
          <p:spPr>
            <a:xfrm>
              <a:off x="5766408" y="5101991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</a:rPr>
                <a:t>Graphene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8069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131418" y="1628800"/>
            <a:ext cx="2880320" cy="1182325"/>
            <a:chOff x="5131418" y="1628800"/>
            <a:chExt cx="2880320" cy="1182325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5131418" y="2295227"/>
              <a:ext cx="2880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ko-KR" sz="14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131418" y="2564904"/>
              <a:ext cx="288032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155088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  <a:cs typeface="굴림" pitchFamily="50" charset="-127"/>
                </a:rPr>
                <a:t>02</a:t>
              </a:r>
              <a:endParaRPr kumimoji="1" lang="ko-KR" altLang="ko-KR" sz="32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</p:grpSp>
      <p:sp>
        <p:nvSpPr>
          <p:cNvPr id="7" name="Text Box 5">
            <a:extLst>
              <a:ext uri="{FF2B5EF4-FFF2-40B4-BE49-F238E27FC236}">
                <a16:creationId xmlns:a16="http://schemas.microsoft.com/office/drawing/2014/main" id="{38B2D8A9-C331-4991-B359-4655261A5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946" y="2449115"/>
            <a:ext cx="2880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502040504020204" pitchFamily="34"/>
              </a:rPr>
              <a:t>Principle </a:t>
            </a:r>
          </a:p>
          <a:p>
            <a:pP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502040504020204" pitchFamily="34"/>
              </a:rPr>
              <a:t>	&amp; Theory</a:t>
            </a:r>
          </a:p>
        </p:txBody>
      </p:sp>
      <p:sp>
        <p:nvSpPr>
          <p:cNvPr id="8" name="부제목 2">
            <a:extLst>
              <a:ext uri="{FF2B5EF4-FFF2-40B4-BE49-F238E27FC236}">
                <a16:creationId xmlns:a16="http://schemas.microsoft.com/office/drawing/2014/main" id="{BF029CEA-FF6C-2844-B8C9-4598C7DE1111}"/>
              </a:ext>
            </a:extLst>
          </p:cNvPr>
          <p:cNvSpPr txBox="1">
            <a:spLocks/>
          </p:cNvSpPr>
          <p:nvPr/>
        </p:nvSpPr>
        <p:spPr>
          <a:xfrm>
            <a:off x="6982086" y="6165304"/>
            <a:ext cx="2160240" cy="5204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600000101010101" charset="0"/>
              </a:rPr>
              <a:t>Kim Yu Na</a:t>
            </a:r>
          </a:p>
        </p:txBody>
      </p:sp>
    </p:spTree>
    <p:extLst>
      <p:ext uri="{BB962C8B-B14F-4D97-AF65-F5344CB8AC3E}">
        <p14:creationId xmlns:p14="http://schemas.microsoft.com/office/powerpoint/2010/main" val="2812304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90A464F6-B1DC-4596-9F6E-44B3FD98B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0648"/>
            <a:ext cx="7992888" cy="796908"/>
          </a:xfrm>
        </p:spPr>
        <p:txBody>
          <a:bodyPr>
            <a:normAutofit fontScale="90000"/>
          </a:bodyPr>
          <a:lstStyle/>
          <a:p>
            <a:r>
              <a:rPr lang="en-US" altLang="ko-KR" sz="3600" dirty="0"/>
              <a:t>How allotropes form chemically</a:t>
            </a:r>
            <a:br>
              <a:rPr lang="ko-KR" altLang="en-US" sz="3600" dirty="0"/>
            </a:br>
            <a:endParaRPr lang="ko-KR" altLang="en-US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DCCCFD1-5E61-4FC6-8144-921D4E20A9BB}"/>
              </a:ext>
            </a:extLst>
          </p:cNvPr>
          <p:cNvGrpSpPr/>
          <p:nvPr/>
        </p:nvGrpSpPr>
        <p:grpSpPr>
          <a:xfrm>
            <a:off x="0" y="1378893"/>
            <a:ext cx="8463414" cy="5034103"/>
            <a:chOff x="0" y="1378893"/>
            <a:chExt cx="8463414" cy="503410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ACF5ABC-B567-4E5C-855F-C58B4B7D2627}"/>
                </a:ext>
              </a:extLst>
            </p:cNvPr>
            <p:cNvSpPr txBox="1"/>
            <p:nvPr/>
          </p:nvSpPr>
          <p:spPr>
            <a:xfrm>
              <a:off x="4991053" y="5025440"/>
              <a:ext cx="34723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altLang="ko-KR" sz="2000" dirty="0"/>
                <a:t>Only group 13 to 16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altLang="ko-KR" sz="2000" dirty="0"/>
                <a:t>Only elements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en-US" altLang="ko-KR" sz="2000" dirty="0"/>
                <a:t>Same phases</a:t>
              </a:r>
              <a:endParaRPr lang="ko-KR" altLang="en-US" sz="2000" dirty="0"/>
            </a:p>
          </p:txBody>
        </p:sp>
        <p:graphicFrame>
          <p:nvGraphicFramePr>
            <p:cNvPr id="5" name="다이어그램 4">
              <a:extLst>
                <a:ext uri="{FF2B5EF4-FFF2-40B4-BE49-F238E27FC236}">
                  <a16:creationId xmlns:a16="http://schemas.microsoft.com/office/drawing/2014/main" id="{999553AD-0DB2-4A3E-B40A-3F7D0D20629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363594"/>
                </p:ext>
              </p:extLst>
            </p:nvPr>
          </p:nvGraphicFramePr>
          <p:xfrm>
            <a:off x="0" y="1602457"/>
            <a:ext cx="5463333" cy="481053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6" name="Picture 8" descr="periodic table에 대한 이미지 검색결과">
              <a:extLst>
                <a:ext uri="{FF2B5EF4-FFF2-40B4-BE49-F238E27FC236}">
                  <a16:creationId xmlns:a16="http://schemas.microsoft.com/office/drawing/2014/main" id="{82CBDCDF-044D-42D3-A13C-F4DF8798173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534" t="13140" r="15978" b="47778"/>
            <a:stretch/>
          </p:blipFill>
          <p:spPr bwMode="auto">
            <a:xfrm>
              <a:off x="5004048" y="1378893"/>
              <a:ext cx="2554318" cy="3455589"/>
            </a:xfrm>
            <a:prstGeom prst="rect">
              <a:avLst/>
            </a:prstGeom>
            <a:noFill/>
            <a:ln w="762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84222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00F152CF-A616-4EF3-A00E-CDA187280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87313"/>
            <a:ext cx="7993062" cy="796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/>
              <a:t>Why do allotropes form</a:t>
            </a:r>
            <a:endParaRPr lang="ko-KR" altLang="en-US" sz="360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B6C43DD-EF08-4A8C-BC9E-E0F9366FFBB3}"/>
              </a:ext>
            </a:extLst>
          </p:cNvPr>
          <p:cNvGrpSpPr/>
          <p:nvPr/>
        </p:nvGrpSpPr>
        <p:grpSpPr>
          <a:xfrm>
            <a:off x="1325122" y="1484784"/>
            <a:ext cx="6651175" cy="4707099"/>
            <a:chOff x="1325122" y="1484784"/>
            <a:chExt cx="6651175" cy="4707099"/>
          </a:xfrm>
        </p:grpSpPr>
        <p:graphicFrame>
          <p:nvGraphicFramePr>
            <p:cNvPr id="4" name="다이어그램 3">
              <a:extLst>
                <a:ext uri="{FF2B5EF4-FFF2-40B4-BE49-F238E27FC236}">
                  <a16:creationId xmlns:a16="http://schemas.microsoft.com/office/drawing/2014/main" id="{A27D5C90-D897-494B-9D61-52090298B8F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85640815"/>
                </p:ext>
              </p:extLst>
            </p:nvPr>
          </p:nvGraphicFramePr>
          <p:xfrm>
            <a:off x="1619672" y="1484784"/>
            <a:ext cx="6356625" cy="470709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3950D2C-2BC1-40C1-B645-9907F959B6B5}"/>
                </a:ext>
              </a:extLst>
            </p:cNvPr>
            <p:cNvSpPr/>
            <p:nvPr/>
          </p:nvSpPr>
          <p:spPr>
            <a:xfrm>
              <a:off x="1340637" y="2008742"/>
              <a:ext cx="55807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ko-K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1.</a:t>
              </a: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9B1F026-EFF2-428F-A736-2D86076C3306}"/>
                </a:ext>
              </a:extLst>
            </p:cNvPr>
            <p:cNvSpPr/>
            <p:nvPr/>
          </p:nvSpPr>
          <p:spPr>
            <a:xfrm>
              <a:off x="1340637" y="3039603"/>
              <a:ext cx="55807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ko-K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r>
                <a:rPr lang="en-US" altLang="ko-K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.</a:t>
              </a: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940701E-1811-4248-80A8-9BE89F055CA6}"/>
                </a:ext>
              </a:extLst>
            </p:cNvPr>
            <p:cNvSpPr/>
            <p:nvPr/>
          </p:nvSpPr>
          <p:spPr>
            <a:xfrm>
              <a:off x="1325122" y="4069726"/>
              <a:ext cx="55807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ko-K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r>
                <a:rPr lang="en-US" altLang="ko-K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.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4861E46-E8AC-454F-BD73-2653A9942E46}"/>
                </a:ext>
              </a:extLst>
            </p:cNvPr>
            <p:cNvSpPr/>
            <p:nvPr/>
          </p:nvSpPr>
          <p:spPr>
            <a:xfrm>
              <a:off x="1340637" y="5105412"/>
              <a:ext cx="55807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ko-KR" sz="28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r>
                <a:rPr lang="en-US" altLang="ko-KR" sz="28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5615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C527C151-3695-43AE-A06A-BB794A328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87313"/>
            <a:ext cx="7993062" cy="796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dirty="0"/>
              <a:t>Conditions under which allotropes are formed</a:t>
            </a:r>
          </a:p>
        </p:txBody>
      </p:sp>
      <p:pic>
        <p:nvPicPr>
          <p:cNvPr id="4" name="Picture 2" descr="https://qph.fs.quoracdn.net/main-qimg-323b05bc2c109b5709fe49ba1a6fda55">
            <a:extLst>
              <a:ext uri="{FF2B5EF4-FFF2-40B4-BE49-F238E27FC236}">
                <a16:creationId xmlns:a16="http://schemas.microsoft.com/office/drawing/2014/main" id="{67841D92-08A8-4BF5-94AC-9B801A540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1949917"/>
            <a:ext cx="4954879" cy="375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1B8AD2C7-873D-4B0F-A1CB-5F90638084C2}"/>
              </a:ext>
            </a:extLst>
          </p:cNvPr>
          <p:cNvGrpSpPr/>
          <p:nvPr/>
        </p:nvGrpSpPr>
        <p:grpSpPr>
          <a:xfrm>
            <a:off x="788611" y="3818432"/>
            <a:ext cx="2163936" cy="1484045"/>
            <a:chOff x="4399853" y="4206975"/>
            <a:chExt cx="2919717" cy="1602178"/>
          </a:xfrm>
        </p:grpSpPr>
        <p:sp>
          <p:nvSpPr>
            <p:cNvPr id="6" name="사각형: 잘린 한쪽 모서리 5">
              <a:extLst>
                <a:ext uri="{FF2B5EF4-FFF2-40B4-BE49-F238E27FC236}">
                  <a16:creationId xmlns:a16="http://schemas.microsoft.com/office/drawing/2014/main" id="{A42F234E-5F44-4493-BBF9-D2AD342F3D40}"/>
                </a:ext>
              </a:extLst>
            </p:cNvPr>
            <p:cNvSpPr/>
            <p:nvPr/>
          </p:nvSpPr>
          <p:spPr bwMode="auto">
            <a:xfrm>
              <a:off x="4619270" y="4513009"/>
              <a:ext cx="2700300" cy="1296144"/>
            </a:xfrm>
            <a:prstGeom prst="snip1Rect">
              <a:avLst/>
            </a:prstGeom>
            <a:ln w="38100">
              <a:solidFill>
                <a:srgbClr val="6E92E5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400" dirty="0">
                  <a:latin typeface="Arial" charset="0"/>
                  <a:cs typeface="Arial" charset="0"/>
                </a:rPr>
                <a:t>Pressure</a:t>
              </a:r>
              <a:endParaRPr kumimoji="0" lang="ko-KR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" name="순서도: 연결자 7">
              <a:extLst>
                <a:ext uri="{FF2B5EF4-FFF2-40B4-BE49-F238E27FC236}">
                  <a16:creationId xmlns:a16="http://schemas.microsoft.com/office/drawing/2014/main" id="{6270668D-BD67-48D8-A766-A24991E88720}"/>
                </a:ext>
              </a:extLst>
            </p:cNvPr>
            <p:cNvSpPr/>
            <p:nvPr/>
          </p:nvSpPr>
          <p:spPr bwMode="auto">
            <a:xfrm>
              <a:off x="4399853" y="4206975"/>
              <a:ext cx="648072" cy="612068"/>
            </a:xfrm>
            <a:prstGeom prst="flowChartConnector">
              <a:avLst/>
            </a:prstGeom>
            <a:ln w="38100">
              <a:solidFill>
                <a:srgbClr val="6E92E5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000" dirty="0">
                  <a:latin typeface="Arial" charset="0"/>
                  <a:cs typeface="Arial" charset="0"/>
                </a:rPr>
                <a:t>2</a:t>
              </a:r>
              <a:endParaRPr kumimoji="0" lang="ko-KR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103BE332-148A-4A3F-BF80-722D3F83D525}"/>
              </a:ext>
            </a:extLst>
          </p:cNvPr>
          <p:cNvGrpSpPr/>
          <p:nvPr/>
        </p:nvGrpSpPr>
        <p:grpSpPr>
          <a:xfrm>
            <a:off x="774779" y="1928710"/>
            <a:ext cx="2163936" cy="1475044"/>
            <a:chOff x="4399853" y="4206975"/>
            <a:chExt cx="2919717" cy="1602178"/>
          </a:xfrm>
        </p:grpSpPr>
        <p:sp>
          <p:nvSpPr>
            <p:cNvPr id="10" name="사각형: 잘린 한쪽 모서리 9">
              <a:extLst>
                <a:ext uri="{FF2B5EF4-FFF2-40B4-BE49-F238E27FC236}">
                  <a16:creationId xmlns:a16="http://schemas.microsoft.com/office/drawing/2014/main" id="{0400E83F-4F12-4D7E-B937-5CD4A1A02A32}"/>
                </a:ext>
              </a:extLst>
            </p:cNvPr>
            <p:cNvSpPr/>
            <p:nvPr/>
          </p:nvSpPr>
          <p:spPr bwMode="auto">
            <a:xfrm>
              <a:off x="4619270" y="4513009"/>
              <a:ext cx="2700300" cy="1296144"/>
            </a:xfrm>
            <a:prstGeom prst="snip1Rect">
              <a:avLst/>
            </a:prstGeom>
            <a:ln w="38100">
              <a:solidFill>
                <a:srgbClr val="6997CC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2400" dirty="0">
                  <a:latin typeface="Arial" charset="0"/>
                  <a:cs typeface="Arial" charset="0"/>
                </a:rPr>
                <a:t>Temperature</a:t>
              </a:r>
              <a:endParaRPr kumimoji="0" lang="ko-KR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1" name="순서도: 연결자 10">
              <a:extLst>
                <a:ext uri="{FF2B5EF4-FFF2-40B4-BE49-F238E27FC236}">
                  <a16:creationId xmlns:a16="http://schemas.microsoft.com/office/drawing/2014/main" id="{EE9B440D-A16A-4764-9CF7-F275FF6867AE}"/>
                </a:ext>
              </a:extLst>
            </p:cNvPr>
            <p:cNvSpPr/>
            <p:nvPr/>
          </p:nvSpPr>
          <p:spPr bwMode="auto">
            <a:xfrm>
              <a:off x="4399853" y="4206975"/>
              <a:ext cx="648072" cy="612068"/>
            </a:xfrm>
            <a:prstGeom prst="flowChartConnector">
              <a:avLst/>
            </a:prstGeom>
            <a:ln w="38100">
              <a:solidFill>
                <a:srgbClr val="6997CC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1</a:t>
              </a:r>
              <a:endParaRPr kumimoji="0" lang="ko-KR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0068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46C8D9E7-962B-4265-AFB9-F8DB4A79F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87313"/>
            <a:ext cx="7993062" cy="796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/>
              <a:t>Metallic allotropes&amp; Nomenclature of allotropes</a:t>
            </a:r>
            <a:endParaRPr lang="ko-KR" altLang="en-US" sz="2800" dirty="0"/>
          </a:p>
        </p:txBody>
      </p:sp>
      <p:pic>
        <p:nvPicPr>
          <p:cNvPr id="5" name="Picture 2" descr="http://www.engineeringenotes.com/wp-content/uploads/2018/04/clip_image002_thumb-31.jpg">
            <a:extLst>
              <a:ext uri="{FF2B5EF4-FFF2-40B4-BE49-F238E27FC236}">
                <a16:creationId xmlns:a16="http://schemas.microsoft.com/office/drawing/2014/main" id="{7ED43285-0EA1-4D04-B181-5816A0352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45" b="13650"/>
          <a:stretch/>
        </p:blipFill>
        <p:spPr bwMode="auto">
          <a:xfrm>
            <a:off x="179512" y="1124744"/>
            <a:ext cx="3232631" cy="526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906261E7-6683-4902-8899-B90C74CD79BE}"/>
              </a:ext>
            </a:extLst>
          </p:cNvPr>
          <p:cNvGrpSpPr/>
          <p:nvPr/>
        </p:nvGrpSpPr>
        <p:grpSpPr>
          <a:xfrm>
            <a:off x="4209653" y="1050836"/>
            <a:ext cx="5285819" cy="5807164"/>
            <a:chOff x="4209653" y="1050836"/>
            <a:chExt cx="5285819" cy="580716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6DCEA83-9A0B-4D0F-B62A-C2AC3FF090DC}"/>
                </a:ext>
              </a:extLst>
            </p:cNvPr>
            <p:cNvSpPr txBox="1"/>
            <p:nvPr/>
          </p:nvSpPr>
          <p:spPr>
            <a:xfrm>
              <a:off x="5702398" y="4909432"/>
              <a:ext cx="32620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l-GR" altLang="ko-KR" dirty="0"/>
                <a:t>α</a:t>
              </a:r>
              <a:r>
                <a:rPr lang="en-US" altLang="ko-KR" dirty="0"/>
                <a:t> : the allotrope stable at the lowest temperature</a:t>
              </a:r>
            </a:p>
            <a:p>
              <a:pPr fontAlgn="base"/>
              <a:endParaRPr lang="en-US" altLang="ko-KR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4388BB6-40F8-4B09-A448-D30F10E833FD}"/>
                </a:ext>
              </a:extLst>
            </p:cNvPr>
            <p:cNvSpPr txBox="1"/>
            <p:nvPr/>
          </p:nvSpPr>
          <p:spPr>
            <a:xfrm>
              <a:off x="5731855" y="3848459"/>
              <a:ext cx="376361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ko-KR" dirty="0">
                  <a:ln w="0"/>
                </a:rPr>
                <a:t>β</a:t>
              </a:r>
              <a:r>
                <a:rPr lang="en-US" altLang="ko-KR" dirty="0">
                  <a:ln w="0"/>
                </a:rPr>
                <a:t> : the next higher temperature modification</a:t>
              </a:r>
              <a:endParaRPr lang="el-GR" altLang="ko-KR" dirty="0">
                <a:ln w="0"/>
              </a:endParaRPr>
            </a:p>
            <a:p>
              <a:endParaRPr lang="en-US" altLang="ko-KR" dirty="0"/>
            </a:p>
            <a:p>
              <a:endParaRPr lang="el-GR" altLang="ko-KR" dirty="0"/>
            </a:p>
            <a:p>
              <a:endParaRPr lang="ko-KR" alt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FEEE64-381D-4B72-AEEB-BC9D8FD99BEB}"/>
                </a:ext>
              </a:extLst>
            </p:cNvPr>
            <p:cNvSpPr txBox="1"/>
            <p:nvPr/>
          </p:nvSpPr>
          <p:spPr>
            <a:xfrm>
              <a:off x="5702398" y="1595568"/>
              <a:ext cx="351726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δ : the highest temperature </a:t>
              </a:r>
            </a:p>
            <a:p>
              <a:r>
                <a:rPr lang="en-US" altLang="ko-KR" dirty="0"/>
                <a:t>  </a:t>
              </a:r>
            </a:p>
            <a:p>
              <a:endParaRPr lang="en-US" altLang="ko-KR" dirty="0"/>
            </a:p>
            <a:p>
              <a:endParaRPr lang="en-US" altLang="ko-KR" dirty="0"/>
            </a:p>
            <a:p>
              <a:r>
                <a:rPr lang="en-US" altLang="ko-KR" dirty="0"/>
                <a:t>γ : the next more higher temperature</a:t>
              </a:r>
            </a:p>
            <a:p>
              <a:endParaRPr lang="ko-KR" altLang="en-US" dirty="0"/>
            </a:p>
          </p:txBody>
        </p:sp>
        <p:sp>
          <p:nvSpPr>
            <p:cNvPr id="9" name="화살표: 아래쪽 8">
              <a:extLst>
                <a:ext uri="{FF2B5EF4-FFF2-40B4-BE49-F238E27FC236}">
                  <a16:creationId xmlns:a16="http://schemas.microsoft.com/office/drawing/2014/main" id="{F7BCF272-93A1-4011-AD81-FFD92893EE7B}"/>
                </a:ext>
              </a:extLst>
            </p:cNvPr>
            <p:cNvSpPr/>
            <p:nvPr/>
          </p:nvSpPr>
          <p:spPr>
            <a:xfrm rot="10800000">
              <a:off x="4633723" y="1743010"/>
              <a:ext cx="675861" cy="4486831"/>
            </a:xfrm>
            <a:prstGeom prst="downArrow">
              <a:avLst/>
            </a:prstGeom>
            <a:gradFill>
              <a:gsLst>
                <a:gs pos="1000">
                  <a:schemeClr val="accent1"/>
                </a:gs>
                <a:gs pos="46000">
                  <a:schemeClr val="accent1">
                    <a:lumMod val="45000"/>
                    <a:lumOff val="55000"/>
                  </a:scheme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0ED93F-4983-4B85-B2D8-D17023B28CD1}"/>
                </a:ext>
              </a:extLst>
            </p:cNvPr>
            <p:cNvSpPr txBox="1"/>
            <p:nvPr/>
          </p:nvSpPr>
          <p:spPr>
            <a:xfrm>
              <a:off x="4209653" y="1050836"/>
              <a:ext cx="21998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Higher</a:t>
              </a:r>
            </a:p>
            <a:p>
              <a:r>
                <a:rPr lang="en-US" altLang="ko-KR" dirty="0"/>
                <a:t>Temperature</a:t>
              </a:r>
              <a:endParaRPr lang="ko-KR" alt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574242-83E4-4700-9AA2-603F6B7AE2B7}"/>
                </a:ext>
              </a:extLst>
            </p:cNvPr>
            <p:cNvSpPr txBox="1"/>
            <p:nvPr/>
          </p:nvSpPr>
          <p:spPr>
            <a:xfrm>
              <a:off x="4245353" y="6211669"/>
              <a:ext cx="21998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/>
                <a:t>Lower </a:t>
              </a:r>
            </a:p>
            <a:p>
              <a:r>
                <a:rPr lang="en-US" altLang="ko-KR" dirty="0"/>
                <a:t>Temperature</a:t>
              </a:r>
              <a:endParaRPr lang="ko-KR" altLang="en-US" dirty="0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74727FC-38AE-4CE9-81A6-1899D768601C}"/>
              </a:ext>
            </a:extLst>
          </p:cNvPr>
          <p:cNvGrpSpPr/>
          <p:nvPr/>
        </p:nvGrpSpPr>
        <p:grpSpPr>
          <a:xfrm>
            <a:off x="2578932" y="3279884"/>
            <a:ext cx="1666421" cy="1440160"/>
            <a:chOff x="2719174" y="3231107"/>
            <a:chExt cx="1666421" cy="144016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21737D8-8BCF-40C1-ACE1-40EE081CB628}"/>
                </a:ext>
              </a:extLst>
            </p:cNvPr>
            <p:cNvSpPr/>
            <p:nvPr/>
          </p:nvSpPr>
          <p:spPr>
            <a:xfrm>
              <a:off x="2719174" y="3626893"/>
              <a:ext cx="1666421" cy="58477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ko-KR" sz="3200" b="0" cap="none" spc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Change</a:t>
              </a:r>
            </a:p>
          </p:txBody>
        </p:sp>
        <p:sp>
          <p:nvSpPr>
            <p:cNvPr id="2" name="화살표: 위로 구부러짐 1">
              <a:extLst>
                <a:ext uri="{FF2B5EF4-FFF2-40B4-BE49-F238E27FC236}">
                  <a16:creationId xmlns:a16="http://schemas.microsoft.com/office/drawing/2014/main" id="{8582483C-3A70-4094-BC21-D98C09C99C08}"/>
                </a:ext>
              </a:extLst>
            </p:cNvPr>
            <p:cNvSpPr/>
            <p:nvPr/>
          </p:nvSpPr>
          <p:spPr>
            <a:xfrm rot="16200000">
              <a:off x="2691457" y="3552724"/>
              <a:ext cx="1440160" cy="796925"/>
            </a:xfrm>
            <a:prstGeom prst="curvedUpArrow">
              <a:avLst/>
            </a:prstGeom>
            <a:ln>
              <a:solidFill>
                <a:srgbClr val="5C79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19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D57BA8FE-F7A3-475A-9A6A-031B6F04F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Picture 2" descr="http://www.engineeringenotes.com/wp-content/uploads/2018/04/clip_image002_thumb-31.jpg">
            <a:extLst>
              <a:ext uri="{FF2B5EF4-FFF2-40B4-BE49-F238E27FC236}">
                <a16:creationId xmlns:a16="http://schemas.microsoft.com/office/drawing/2014/main" id="{1D0F2843-F74C-475B-ADE2-94FEC15C41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7" t="51281" b="8725"/>
          <a:stretch/>
        </p:blipFill>
        <p:spPr bwMode="auto">
          <a:xfrm>
            <a:off x="-180448" y="1564015"/>
            <a:ext cx="4766300" cy="324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engineeringenotes.com/wp-content/uploads/2018/04/clip_image002_thumb-31.jpg">
            <a:extLst>
              <a:ext uri="{FF2B5EF4-FFF2-40B4-BE49-F238E27FC236}">
                <a16:creationId xmlns:a16="http://schemas.microsoft.com/office/drawing/2014/main" id="{6ECC1B6E-1D90-4541-B204-3242F55369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7" b="48061"/>
          <a:stretch/>
        </p:blipFill>
        <p:spPr bwMode="auto">
          <a:xfrm>
            <a:off x="4572000" y="1669181"/>
            <a:ext cx="3975039" cy="351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2AEE68-82A4-4F92-8C1B-AA741066A64D}"/>
              </a:ext>
            </a:extLst>
          </p:cNvPr>
          <p:cNvSpPr txBox="1"/>
          <p:nvPr/>
        </p:nvSpPr>
        <p:spPr>
          <a:xfrm>
            <a:off x="4788024" y="5261113"/>
            <a:ext cx="4731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ko-KR" dirty="0"/>
              <a:t>Change in volume with change in allotropic forms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00A0A2-7DC4-4349-8B72-A81559E753CB}"/>
              </a:ext>
            </a:extLst>
          </p:cNvPr>
          <p:cNvSpPr txBox="1"/>
          <p:nvPr/>
        </p:nvSpPr>
        <p:spPr>
          <a:xfrm>
            <a:off x="299248" y="5261113"/>
            <a:ext cx="40684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ko-KR" dirty="0"/>
              <a:t>Free energy of a phase becomes less at a temperature, it becomes stable and the earlier phase transforms to this stable phase.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ko-KR" altLang="en-US" dirty="0"/>
          </a:p>
        </p:txBody>
      </p:sp>
      <p:sp>
        <p:nvSpPr>
          <p:cNvPr id="8" name="원호 7">
            <a:extLst>
              <a:ext uri="{FF2B5EF4-FFF2-40B4-BE49-F238E27FC236}">
                <a16:creationId xmlns:a16="http://schemas.microsoft.com/office/drawing/2014/main" id="{AFD6F080-9A01-490D-91A7-9FF1B0A94304}"/>
              </a:ext>
            </a:extLst>
          </p:cNvPr>
          <p:cNvSpPr/>
          <p:nvPr/>
        </p:nvSpPr>
        <p:spPr>
          <a:xfrm rot="18175580">
            <a:off x="2458540" y="1287523"/>
            <a:ext cx="929192" cy="4048274"/>
          </a:xfrm>
          <a:prstGeom prst="arc">
            <a:avLst>
              <a:gd name="adj1" fmla="val 16200000"/>
              <a:gd name="adj2" fmla="val 672114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0F18166C-A98D-47A6-9FAF-4DCBE77F2E7D}"/>
              </a:ext>
            </a:extLst>
          </p:cNvPr>
          <p:cNvSpPr/>
          <p:nvPr/>
        </p:nvSpPr>
        <p:spPr>
          <a:xfrm>
            <a:off x="766189" y="2144688"/>
            <a:ext cx="410817" cy="172278"/>
          </a:xfrm>
          <a:custGeom>
            <a:avLst/>
            <a:gdLst>
              <a:gd name="connsiteX0" fmla="*/ 0 w 410817"/>
              <a:gd name="connsiteY0" fmla="*/ 172278 h 172278"/>
              <a:gd name="connsiteX1" fmla="*/ 410817 w 410817"/>
              <a:gd name="connsiteY1" fmla="*/ 0 h 17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0817" h="172278">
                <a:moveTo>
                  <a:pt x="0" y="172278"/>
                </a:moveTo>
                <a:lnTo>
                  <a:pt x="410817" y="0"/>
                </a:lnTo>
              </a:path>
            </a:pathLst>
          </a:cu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1E5E4EB2-37B2-4423-AE0B-37714EF22255}"/>
              </a:ext>
            </a:extLst>
          </p:cNvPr>
          <p:cNvSpPr/>
          <p:nvPr/>
        </p:nvSpPr>
        <p:spPr>
          <a:xfrm>
            <a:off x="7381567" y="2162466"/>
            <a:ext cx="543340" cy="576672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48E55C17-F9E9-43F1-AB82-5E34CA549E9A}"/>
              </a:ext>
            </a:extLst>
          </p:cNvPr>
          <p:cNvSpPr/>
          <p:nvPr/>
        </p:nvSpPr>
        <p:spPr>
          <a:xfrm>
            <a:off x="6559519" y="2872754"/>
            <a:ext cx="543340" cy="576672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F2DA74-5A51-46ED-9127-0278B13B7246}"/>
              </a:ext>
            </a:extLst>
          </p:cNvPr>
          <p:cNvSpPr txBox="1"/>
          <p:nvPr/>
        </p:nvSpPr>
        <p:spPr>
          <a:xfrm>
            <a:off x="7275752" y="2957717"/>
            <a:ext cx="2398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accent2"/>
                </a:solidFill>
              </a:rPr>
              <a:t>Discontinuous</a:t>
            </a:r>
          </a:p>
          <a:p>
            <a:endParaRPr lang="ko-KR" altLang="en-US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0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7EBC46A3-3336-4232-9101-EA5D2E037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87313"/>
            <a:ext cx="7993062" cy="796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/>
              <a:t>Mechanisms of allotropic transformation</a:t>
            </a:r>
            <a:endParaRPr lang="ko-KR" altLang="en-US" sz="2800" dirty="0"/>
          </a:p>
        </p:txBody>
      </p:sp>
      <p:graphicFrame>
        <p:nvGraphicFramePr>
          <p:cNvPr id="2" name="다이어그램 1">
            <a:extLst>
              <a:ext uri="{FF2B5EF4-FFF2-40B4-BE49-F238E27FC236}">
                <a16:creationId xmlns:a16="http://schemas.microsoft.com/office/drawing/2014/main" id="{C291BCD6-5393-45ED-A098-E2EEEC47F9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0747342"/>
              </p:ext>
            </p:extLst>
          </p:nvPr>
        </p:nvGraphicFramePr>
        <p:xfrm>
          <a:off x="143545" y="1186028"/>
          <a:ext cx="8856910" cy="5732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다이어그램 3">
            <a:extLst>
              <a:ext uri="{FF2B5EF4-FFF2-40B4-BE49-F238E27FC236}">
                <a16:creationId xmlns:a16="http://schemas.microsoft.com/office/drawing/2014/main" id="{07D968F4-2119-4EEB-8611-1DF8AE709B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2454596"/>
              </p:ext>
            </p:extLst>
          </p:nvPr>
        </p:nvGraphicFramePr>
        <p:xfrm>
          <a:off x="971600" y="1484784"/>
          <a:ext cx="7200800" cy="4787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026" name="Picture 2" descr="liquid to solid에 대한 이미지 검색결과">
            <a:extLst>
              <a:ext uri="{FF2B5EF4-FFF2-40B4-BE49-F238E27FC236}">
                <a16:creationId xmlns:a16="http://schemas.microsoft.com/office/drawing/2014/main" id="{A669943D-E736-46B9-AB09-DB07138EE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82994"/>
            <a:ext cx="3289450" cy="197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832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131418" y="1628800"/>
            <a:ext cx="2880320" cy="1182325"/>
            <a:chOff x="5131418" y="1628800"/>
            <a:chExt cx="2880320" cy="1182325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5131418" y="2295227"/>
              <a:ext cx="2880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ko-KR" sz="14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131418" y="2564904"/>
              <a:ext cx="288032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155088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  <a:cs typeface="굴림" pitchFamily="50" charset="-127"/>
                </a:rPr>
                <a:t>03</a:t>
              </a:r>
              <a:endParaRPr kumimoji="1" lang="ko-KR" altLang="ko-KR" sz="32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</p:grpSp>
      <p:sp>
        <p:nvSpPr>
          <p:cNvPr id="7" name="Text Box 5">
            <a:extLst>
              <a:ext uri="{FF2B5EF4-FFF2-40B4-BE49-F238E27FC236}">
                <a16:creationId xmlns:a16="http://schemas.microsoft.com/office/drawing/2014/main" id="{38B2D8A9-C331-4991-B359-4655261A5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016" y="2603004"/>
            <a:ext cx="38164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502040504020204" pitchFamily="34"/>
              </a:rPr>
              <a:t>EXPERIMENT AND RESULTS</a:t>
            </a:r>
          </a:p>
        </p:txBody>
      </p:sp>
      <p:sp>
        <p:nvSpPr>
          <p:cNvPr id="8" name="부제목 2">
            <a:extLst>
              <a:ext uri="{FF2B5EF4-FFF2-40B4-BE49-F238E27FC236}">
                <a16:creationId xmlns:a16="http://schemas.microsoft.com/office/drawing/2014/main" id="{64FC8BAA-9F6D-3B45-88E4-75AC078BBDEE}"/>
              </a:ext>
            </a:extLst>
          </p:cNvPr>
          <p:cNvSpPr txBox="1">
            <a:spLocks/>
          </p:cNvSpPr>
          <p:nvPr/>
        </p:nvSpPr>
        <p:spPr>
          <a:xfrm>
            <a:off x="6876256" y="6260254"/>
            <a:ext cx="2160240" cy="5204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600000101010101" charset="0"/>
              </a:rPr>
              <a:t>Kim </a:t>
            </a:r>
            <a:r>
              <a:rPr lang="en-US" altLang="ko-KR" sz="2000" b="1" dirty="0" err="1">
                <a:solidFill>
                  <a:schemeClr val="bg1"/>
                </a:solidFill>
                <a:latin typeface="Noto Sans" panose="020B0600000101010101" charset="0"/>
              </a:rPr>
              <a:t>Minyi</a:t>
            </a:r>
            <a:endParaRPr lang="en-US" altLang="ko-KR" sz="2000" b="1" dirty="0">
              <a:solidFill>
                <a:schemeClr val="bg1"/>
              </a:solidFill>
              <a:latin typeface="Noto Sans" panose="020B0600000101010101" charset="0"/>
            </a:endParaRP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E1589E0A-9AD4-41EF-A042-244C6B7F5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350" y="3173002"/>
            <a:ext cx="4104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ko-KR" altLang="en-US" sz="2000" dirty="0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Thermal </a:t>
            </a:r>
            <a:r>
              <a:rPr lang="ko-KR" altLang="en-US" sz="2000" dirty="0" err="1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Analysis</a:t>
            </a:r>
            <a:r>
              <a:rPr lang="ko-KR" altLang="en-US" sz="2000" dirty="0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 Of </a:t>
            </a:r>
            <a:r>
              <a:rPr lang="ko-KR" altLang="en-US" sz="2000" dirty="0" err="1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Carbon</a:t>
            </a:r>
            <a:r>
              <a:rPr lang="ko-KR" altLang="en-US" sz="2000" dirty="0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 </a:t>
            </a:r>
            <a:r>
              <a:rPr lang="ko-KR" altLang="en-US" sz="2000" dirty="0" err="1">
                <a:solidFill>
                  <a:schemeClr val="bg1"/>
                </a:solidFill>
                <a:latin typeface="Noto Sans" panose="020B0600000101010101"/>
                <a:ea typeface="맑은 고딕"/>
                <a:cs typeface="Noto Sans" panose="020B0600000101010101"/>
              </a:rPr>
              <a:t>Allotropes</a:t>
            </a:r>
            <a:endParaRPr lang="en-US" altLang="ko-KR" sz="2000" b="1" dirty="0">
              <a:solidFill>
                <a:schemeClr val="bg1"/>
              </a:solidFill>
              <a:latin typeface="Noto Sans" panose="020B0600000101010101"/>
              <a:ea typeface="Noto Sans" panose="020B0600000101010101"/>
              <a:cs typeface="Noto Sans" panose="020B060000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87362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/>
          <p:cNvSpPr txBox="1"/>
          <p:nvPr/>
        </p:nvSpPr>
        <p:spPr>
          <a:xfrm>
            <a:off x="2195736" y="1052736"/>
            <a:ext cx="23066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</a:pPr>
            <a:r>
              <a:rPr lang="en-US" altLang="ko-KR" sz="30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+mj-cs"/>
              </a:rPr>
              <a:t>CONTENTS</a:t>
            </a:r>
            <a:endParaRPr lang="ko-KR" altLang="en-US" sz="3000" b="1" dirty="0">
              <a:solidFill>
                <a:schemeClr val="bg1"/>
              </a:solidFill>
              <a:latin typeface="Noto Sans" panose="020B0502040504020204" pitchFamily="34"/>
              <a:ea typeface="맑은 고딕" panose="020B0503020000020004" pitchFamily="50" charset="-127"/>
              <a:cs typeface="+mj-cs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216160" y="1898616"/>
            <a:ext cx="3796000" cy="477054"/>
            <a:chOff x="2216160" y="1898616"/>
            <a:chExt cx="3796000" cy="477054"/>
          </a:xfrm>
        </p:grpSpPr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2903289" y="1916832"/>
              <a:ext cx="310887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Introduction &amp; History</a:t>
              </a: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>
              <a:off x="2216160" y="1898616"/>
              <a:ext cx="550151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79A0FD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01</a:t>
              </a:r>
              <a:endParaRPr lang="ko-KR" altLang="en-US" sz="2500" b="1" dirty="0">
                <a:solidFill>
                  <a:srgbClr val="79A0FD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2216160" y="2818402"/>
            <a:ext cx="5452184" cy="477054"/>
            <a:chOff x="2216160" y="2818402"/>
            <a:chExt cx="5452184" cy="477054"/>
          </a:xfrm>
        </p:grpSpPr>
        <p:sp>
          <p:nvSpPr>
            <p:cNvPr id="75" name="Text Box 5"/>
            <p:cNvSpPr txBox="1">
              <a:spLocks noChangeArrowheads="1"/>
            </p:cNvSpPr>
            <p:nvPr/>
          </p:nvSpPr>
          <p:spPr bwMode="auto">
            <a:xfrm>
              <a:off x="2903289" y="2852936"/>
              <a:ext cx="4765055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Principle &amp; Theory</a:t>
              </a:r>
            </a:p>
          </p:txBody>
        </p:sp>
        <p:sp>
          <p:nvSpPr>
            <p:cNvPr id="24" name="TextBox 13"/>
            <p:cNvSpPr txBox="1">
              <a:spLocks noChangeArrowheads="1"/>
            </p:cNvSpPr>
            <p:nvPr/>
          </p:nvSpPr>
          <p:spPr bwMode="auto">
            <a:xfrm>
              <a:off x="2216160" y="2818402"/>
              <a:ext cx="550151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79A0FD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02</a:t>
              </a:r>
              <a:endParaRPr lang="ko-KR" altLang="en-US" sz="2500" b="1" dirty="0">
                <a:solidFill>
                  <a:srgbClr val="79A0FD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216160" y="3735365"/>
            <a:ext cx="4161531" cy="761561"/>
            <a:chOff x="2216160" y="3701639"/>
            <a:chExt cx="4161531" cy="761561"/>
          </a:xfrm>
        </p:grpSpPr>
        <p:sp>
          <p:nvSpPr>
            <p:cNvPr id="81" name="Text Box 5"/>
            <p:cNvSpPr txBox="1">
              <a:spLocks noChangeArrowheads="1"/>
            </p:cNvSpPr>
            <p:nvPr/>
          </p:nvSpPr>
          <p:spPr bwMode="auto">
            <a:xfrm>
              <a:off x="2903289" y="3755314"/>
              <a:ext cx="347440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Experiment&amp; Recent Results</a:t>
              </a:r>
            </a:p>
          </p:txBody>
        </p:sp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2216160" y="3701639"/>
              <a:ext cx="550151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79A0FD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03</a:t>
              </a:r>
              <a:endParaRPr lang="ko-KR" altLang="en-US" sz="2500" b="1" dirty="0">
                <a:solidFill>
                  <a:srgbClr val="79A0FD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216160" y="4618602"/>
            <a:ext cx="3348458" cy="477054"/>
            <a:chOff x="2216160" y="4584876"/>
            <a:chExt cx="3348458" cy="477054"/>
          </a:xfrm>
        </p:grpSpPr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2903289" y="4619410"/>
              <a:ext cx="266132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Application</a:t>
              </a: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2216160" y="4584876"/>
              <a:ext cx="550151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2500" b="1" dirty="0">
                  <a:solidFill>
                    <a:srgbClr val="79A0FD"/>
                  </a:solidFill>
                  <a:latin typeface="Noto Sans" panose="020B0502040504020204" pitchFamily="34"/>
                  <a:ea typeface="맑은 고딕" panose="020B0503020000020004" pitchFamily="50" charset="-127"/>
                </a:rPr>
                <a:t>04</a:t>
              </a:r>
              <a:endParaRPr lang="ko-KR" altLang="en-US" sz="2500" b="1" dirty="0">
                <a:solidFill>
                  <a:srgbClr val="79A0FD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4E06A58A-E084-0C45-99EC-5E15A8CCF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ko-KR" sz="3500" i="1" dirty="0"/>
              <a:t>EXPERIMENT PURPOSE</a:t>
            </a:r>
            <a:endParaRPr kumimoji="1" lang="ko-KR" altLang="en-US" sz="3500" i="1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31E11A2-225C-4CD8-8747-7422D4244950}"/>
              </a:ext>
            </a:extLst>
          </p:cNvPr>
          <p:cNvSpPr/>
          <p:nvPr/>
        </p:nvSpPr>
        <p:spPr>
          <a:xfrm>
            <a:off x="251520" y="1268761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Compares and contrasts the thermal stability of C</a:t>
            </a:r>
            <a:r>
              <a:rPr lang="ko-KR" altLang="en-US" sz="2400" baseline="-25000" dirty="0">
                <a:latin typeface="Yu Gothic UI Semibold" panose="020B0700000000000000" pitchFamily="34" charset="-128"/>
                <a:ea typeface="맑은 고딕"/>
              </a:rPr>
              <a:t>60 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(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fullerene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)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with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that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of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graphite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and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diamond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using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TGA</a:t>
            </a:r>
          </a:p>
        </p:txBody>
      </p:sp>
      <p:pic>
        <p:nvPicPr>
          <p:cNvPr id="8" name="그림 5" descr="실내, 작은, 앉아있는, 배경이(가) 표시된 사진&#10;&#10;매우 높은 신뢰도로 생성된 설명">
            <a:extLst>
              <a:ext uri="{FF2B5EF4-FFF2-40B4-BE49-F238E27FC236}">
                <a16:creationId xmlns:a16="http://schemas.microsoft.com/office/drawing/2014/main" id="{8878C958-6159-464B-AFDB-20E45E08E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510680"/>
            <a:ext cx="2738224" cy="2738224"/>
          </a:xfrm>
          <a:prstGeom prst="rect">
            <a:avLst/>
          </a:prstGeom>
        </p:spPr>
      </p:pic>
      <p:pic>
        <p:nvPicPr>
          <p:cNvPr id="9" name="그림 7" descr="사람, 소년, 타기, 잔디이(가) 표시된 사진&#10;&#10;매우 높은 신뢰도로 생성된 설명">
            <a:extLst>
              <a:ext uri="{FF2B5EF4-FFF2-40B4-BE49-F238E27FC236}">
                <a16:creationId xmlns:a16="http://schemas.microsoft.com/office/drawing/2014/main" id="{FE396807-90AE-4D98-B162-7878F00BF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2740734"/>
            <a:ext cx="2145184" cy="2278115"/>
          </a:xfrm>
          <a:prstGeom prst="rect">
            <a:avLst/>
          </a:prstGeom>
        </p:spPr>
      </p:pic>
      <p:pic>
        <p:nvPicPr>
          <p:cNvPr id="11" name="그림 11" descr="앉아있는, 전면, 대형, 검은색이(가) 표시된 사진&#10;&#10;매우 높은 신뢰도로 생성된 설명">
            <a:extLst>
              <a:ext uri="{FF2B5EF4-FFF2-40B4-BE49-F238E27FC236}">
                <a16:creationId xmlns:a16="http://schemas.microsoft.com/office/drawing/2014/main" id="{4D755C84-3E16-4899-904D-377509CDCE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3216" y="2507232"/>
            <a:ext cx="2603972" cy="2511617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BF0D5CBA-4A70-4E7A-BA3E-8029C3534D66}"/>
              </a:ext>
            </a:extLst>
          </p:cNvPr>
          <p:cNvGrpSpPr/>
          <p:nvPr/>
        </p:nvGrpSpPr>
        <p:grpSpPr>
          <a:xfrm>
            <a:off x="682277" y="5524504"/>
            <a:ext cx="2164742" cy="701466"/>
            <a:chOff x="1649295" y="3607904"/>
            <a:chExt cx="2164742" cy="1202634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3FB79A1C-82FE-47B4-ABD0-DED4A8C95CE3}"/>
                </a:ext>
              </a:extLst>
            </p:cNvPr>
            <p:cNvSpPr/>
            <p:nvPr/>
          </p:nvSpPr>
          <p:spPr>
            <a:xfrm>
              <a:off x="1649295" y="3607904"/>
              <a:ext cx="2164742" cy="12026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fillRef>
            <a:effectRef idx="0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/>
            </a:p>
          </p:txBody>
        </p:sp>
        <p:sp>
          <p:nvSpPr>
            <p:cNvPr id="16" name="사각형: 둥근 모서리 4">
              <a:extLst>
                <a:ext uri="{FF2B5EF4-FFF2-40B4-BE49-F238E27FC236}">
                  <a16:creationId xmlns:a16="http://schemas.microsoft.com/office/drawing/2014/main" id="{324A9F57-5272-4809-BF8D-92CB0572F6BC}"/>
                </a:ext>
              </a:extLst>
            </p:cNvPr>
            <p:cNvSpPr txBox="1"/>
            <p:nvPr/>
          </p:nvSpPr>
          <p:spPr>
            <a:xfrm>
              <a:off x="1684519" y="3643128"/>
              <a:ext cx="2094294" cy="1132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ko-KR" sz="3200" dirty="0"/>
                <a:t>Fullerene</a:t>
              </a:r>
              <a:endParaRPr lang="ko-KR" altLang="en-US" sz="3200" kern="1200" dirty="0"/>
            </a:p>
          </p:txBody>
        </p:sp>
      </p:grpSp>
      <p:sp>
        <p:nvSpPr>
          <p:cNvPr id="19" name="사각형: 둥근 모서리 4">
            <a:extLst>
              <a:ext uri="{FF2B5EF4-FFF2-40B4-BE49-F238E27FC236}">
                <a16:creationId xmlns:a16="http://schemas.microsoft.com/office/drawing/2014/main" id="{64696619-6290-4A51-9034-F6A6703CD1BC}"/>
              </a:ext>
            </a:extLst>
          </p:cNvPr>
          <p:cNvSpPr txBox="1"/>
          <p:nvPr/>
        </p:nvSpPr>
        <p:spPr>
          <a:xfrm>
            <a:off x="3779912" y="5648946"/>
            <a:ext cx="2094294" cy="6603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ko-KR" sz="3200" dirty="0"/>
              <a:t>Fullerene</a:t>
            </a:r>
            <a:endParaRPr lang="ko-KR" altLang="en-US" sz="3200" kern="1200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FE246B25-4137-4519-A0C6-F6198979F3A9}"/>
              </a:ext>
            </a:extLst>
          </p:cNvPr>
          <p:cNvGrpSpPr/>
          <p:nvPr/>
        </p:nvGrpSpPr>
        <p:grpSpPr>
          <a:xfrm>
            <a:off x="6649442" y="5545049"/>
            <a:ext cx="2164742" cy="701466"/>
            <a:chOff x="1649295" y="3607904"/>
            <a:chExt cx="2164742" cy="1202634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A1EE1A9B-BAAA-4B5B-B40D-6685540AB38A}"/>
                </a:ext>
              </a:extLst>
            </p:cNvPr>
            <p:cNvSpPr/>
            <p:nvPr/>
          </p:nvSpPr>
          <p:spPr>
            <a:xfrm>
              <a:off x="1649295" y="3607904"/>
              <a:ext cx="2164742" cy="12026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fillRef>
            <a:effectRef idx="0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/>
            </a:p>
          </p:txBody>
        </p:sp>
        <p:sp>
          <p:nvSpPr>
            <p:cNvPr id="22" name="사각형: 둥근 모서리 4">
              <a:extLst>
                <a:ext uri="{FF2B5EF4-FFF2-40B4-BE49-F238E27FC236}">
                  <a16:creationId xmlns:a16="http://schemas.microsoft.com/office/drawing/2014/main" id="{746D98E1-58EC-45F6-BF9A-A0D473EDD574}"/>
                </a:ext>
              </a:extLst>
            </p:cNvPr>
            <p:cNvSpPr txBox="1"/>
            <p:nvPr/>
          </p:nvSpPr>
          <p:spPr>
            <a:xfrm>
              <a:off x="1684519" y="3643128"/>
              <a:ext cx="2094294" cy="1132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ko-KR" sz="3200" kern="1200" dirty="0"/>
                <a:t>Diamond</a:t>
              </a:r>
              <a:endParaRPr lang="ko-KR" altLang="en-US" sz="3200" kern="1200" dirty="0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63138F14-5D99-439B-A7F6-0A51BDEFD58A}"/>
              </a:ext>
            </a:extLst>
          </p:cNvPr>
          <p:cNvGrpSpPr/>
          <p:nvPr/>
        </p:nvGrpSpPr>
        <p:grpSpPr>
          <a:xfrm>
            <a:off x="3626117" y="5503958"/>
            <a:ext cx="2164742" cy="701466"/>
            <a:chOff x="1649295" y="3607904"/>
            <a:chExt cx="2164742" cy="1202634"/>
          </a:xfrm>
        </p:grpSpPr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0BBD1F4C-2D47-4864-8A54-DF062F41525E}"/>
                </a:ext>
              </a:extLst>
            </p:cNvPr>
            <p:cNvSpPr/>
            <p:nvPr/>
          </p:nvSpPr>
          <p:spPr>
            <a:xfrm>
              <a:off x="1649295" y="3607904"/>
              <a:ext cx="2164742" cy="12026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fillRef>
            <a:effectRef idx="0">
              <a:schemeClr val="accent1">
                <a:shade val="50000"/>
                <a:hueOff val="240958"/>
                <a:satOff val="-5040"/>
                <a:lumOff val="2804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ko-KR" altLang="en-US" dirty="0"/>
            </a:p>
          </p:txBody>
        </p:sp>
        <p:sp>
          <p:nvSpPr>
            <p:cNvPr id="25" name="사각형: 둥근 모서리 4">
              <a:extLst>
                <a:ext uri="{FF2B5EF4-FFF2-40B4-BE49-F238E27FC236}">
                  <a16:creationId xmlns:a16="http://schemas.microsoft.com/office/drawing/2014/main" id="{270ADB93-EBBE-4E13-ABCF-15A0DB4EACF6}"/>
                </a:ext>
              </a:extLst>
            </p:cNvPr>
            <p:cNvSpPr txBox="1"/>
            <p:nvPr/>
          </p:nvSpPr>
          <p:spPr>
            <a:xfrm>
              <a:off x="1684519" y="3643128"/>
              <a:ext cx="2094294" cy="11321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marL="0" lvl="0" indent="0" algn="ctr" defTabSz="8001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ko-KR" sz="3200" dirty="0"/>
                <a:t>Graphite</a:t>
              </a:r>
              <a:endParaRPr lang="ko-KR" altLang="en-US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06017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4BA1AA3A-272D-7A44-83B5-68237A0EA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WHAT IS TGA?</a:t>
            </a:r>
            <a:endParaRPr kumimoji="1" lang="ko-KR" altLang="en-US" dirty="0"/>
          </a:p>
        </p:txBody>
      </p:sp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C9AAF1DD-B293-4D10-9ABF-4C5C8A49C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2565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altLang="ko-KR" sz="3200" b="1" dirty="0">
                <a:solidFill>
                  <a:schemeClr val="tx2"/>
                </a:solidFill>
                <a:latin typeface="Yu Gothic UI Semibold" panose="020B0700000000000000" pitchFamily="34" charset="-128"/>
                <a:ea typeface="맑은 고딕"/>
              </a:rPr>
              <a:t>T</a:t>
            </a:r>
            <a:r>
              <a:rPr lang="en-US" altLang="ko-KR" sz="3200" dirty="0">
                <a:solidFill>
                  <a:schemeClr val="accent1"/>
                </a:solidFill>
                <a:latin typeface="Yu Gothic UI Semibold" panose="020B0700000000000000" pitchFamily="34" charset="-128"/>
                <a:ea typeface="맑은 고딕"/>
              </a:rPr>
              <a:t>hermo</a:t>
            </a:r>
            <a:r>
              <a:rPr lang="en-US" altLang="ko-KR" sz="3200" b="1" dirty="0">
                <a:solidFill>
                  <a:schemeClr val="tx2"/>
                </a:solidFill>
                <a:latin typeface="Yu Gothic UI Semibold" panose="020B0700000000000000" pitchFamily="34" charset="-128"/>
                <a:ea typeface="맑은 고딕"/>
              </a:rPr>
              <a:t> G</a:t>
            </a:r>
            <a:r>
              <a:rPr lang="en-US" altLang="ko-KR" sz="3200" dirty="0">
                <a:solidFill>
                  <a:schemeClr val="accent1"/>
                </a:solidFill>
                <a:latin typeface="Yu Gothic UI Semibold" panose="020B0700000000000000" pitchFamily="34" charset="-128"/>
                <a:ea typeface="맑은 고딕"/>
              </a:rPr>
              <a:t>ravimetric</a:t>
            </a:r>
            <a:r>
              <a:rPr lang="en-US" altLang="ko-KR" sz="3200" b="1" dirty="0">
                <a:solidFill>
                  <a:schemeClr val="tx2"/>
                </a:solidFill>
                <a:latin typeface="Yu Gothic UI Semibold" panose="020B0700000000000000" pitchFamily="34" charset="-128"/>
                <a:ea typeface="맑은 고딕"/>
              </a:rPr>
              <a:t> A</a:t>
            </a:r>
            <a:r>
              <a:rPr lang="en-US" altLang="ko-KR" sz="3200" dirty="0">
                <a:solidFill>
                  <a:schemeClr val="accent1"/>
                </a:solidFill>
                <a:latin typeface="Yu Gothic UI Semibold" panose="020B0700000000000000" pitchFamily="34" charset="-128"/>
                <a:ea typeface="맑은 고딕"/>
              </a:rPr>
              <a:t>nalysis</a:t>
            </a:r>
            <a:endParaRPr lang="en-US" altLang="ko-KR" sz="2400" dirty="0">
              <a:solidFill>
                <a:schemeClr val="accent1"/>
              </a:solidFill>
              <a:latin typeface="Yu Gothic UI Semibold" panose="020B0700000000000000" pitchFamily="34" charset="-128"/>
              <a:ea typeface="맑은 고딕"/>
            </a:endParaRPr>
          </a:p>
          <a:p>
            <a:pPr marL="0" indent="0">
              <a:buNone/>
            </a:pPr>
            <a:r>
              <a:rPr lang="en-US" altLang="ko-KR" sz="2400" dirty="0">
                <a:latin typeface="Yu Gothic UI Semibold" panose="020B0700000000000000" pitchFamily="34" charset="-128"/>
                <a:ea typeface="맑은 고딕"/>
              </a:rPr>
              <a:t>: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Monitoring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the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weight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change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when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a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sample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is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heated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   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at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constant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rate</a:t>
            </a:r>
            <a:endParaRPr lang="ko-KR" altLang="en-US" sz="2400" dirty="0">
              <a:latin typeface="Yu Gothic UI Semibold" panose="020B0700000000000000" pitchFamily="34" charset="-128"/>
              <a:ea typeface="맑은 고딕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3FDDEF1A-441F-4DE8-A75F-78A0E7DBA221}"/>
              </a:ext>
            </a:extLst>
          </p:cNvPr>
          <p:cNvSpPr/>
          <p:nvPr/>
        </p:nvSpPr>
        <p:spPr>
          <a:xfrm>
            <a:off x="1115617" y="3305006"/>
            <a:ext cx="2808312" cy="263071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/>
              <a:t>Thermal</a:t>
            </a:r>
          </a:p>
          <a:p>
            <a:pPr algn="ctr"/>
            <a:r>
              <a:rPr lang="en-US" altLang="ko-KR" sz="3500" b="1" dirty="0"/>
              <a:t>Stability</a:t>
            </a:r>
            <a:endParaRPr lang="ko-KR" altLang="en-US" sz="3500" b="1" dirty="0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2CB92EC1-737D-4DCF-B758-C64B496E315B}"/>
              </a:ext>
            </a:extLst>
          </p:cNvPr>
          <p:cNvSpPr/>
          <p:nvPr/>
        </p:nvSpPr>
        <p:spPr>
          <a:xfrm>
            <a:off x="5188834" y="3294864"/>
            <a:ext cx="2808312" cy="263071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700" b="1" dirty="0"/>
              <a:t>Fraction </a:t>
            </a:r>
          </a:p>
          <a:p>
            <a:pPr algn="ctr"/>
            <a:r>
              <a:rPr lang="en-US" altLang="ko-KR" sz="2700" b="1" dirty="0"/>
              <a:t>Of </a:t>
            </a:r>
          </a:p>
          <a:p>
            <a:pPr algn="ctr"/>
            <a:r>
              <a:rPr lang="en-US" altLang="ko-KR" sz="2700" b="1" dirty="0"/>
              <a:t>Volatile</a:t>
            </a:r>
          </a:p>
          <a:p>
            <a:pPr algn="ctr"/>
            <a:r>
              <a:rPr lang="en-US" altLang="ko-KR" sz="2500" b="1" dirty="0"/>
              <a:t>Component</a:t>
            </a:r>
            <a:endParaRPr lang="ko-KR" alt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587513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FE950A-D44A-497F-BCDF-EE75C11D2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579568" cy="50405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eriod"/>
            </a:pPr>
            <a:r>
              <a:rPr lang="ko-KR" altLang="en-US" sz="3200" dirty="0">
                <a:latin typeface="Yu Gothic UI Semibold" panose="020B0700000000000000" pitchFamily="34" charset="-128"/>
                <a:ea typeface="맑은 고딕"/>
              </a:rPr>
              <a:t>First </a:t>
            </a:r>
            <a:r>
              <a:rPr lang="ko-KR" altLang="en-US" sz="3200" dirty="0" err="1">
                <a:latin typeface="Yu Gothic UI Semibold" panose="020B0700000000000000" pitchFamily="34" charset="-128"/>
                <a:ea typeface="맑은 고딕"/>
              </a:rPr>
              <a:t>analysis</a:t>
            </a:r>
            <a:endParaRPr lang="ko-KR" altLang="en-US" sz="3200" dirty="0">
              <a:latin typeface="Yu Gothic UI Semibold" panose="020B0700000000000000" pitchFamily="34" charset="-128"/>
              <a:ea typeface="맑은 고딕"/>
            </a:endParaRPr>
          </a:p>
          <a:p>
            <a:pPr marL="0" indent="0">
              <a:buNone/>
            </a:pP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-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Put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each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carbon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allotrope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in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a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nitrogen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atmosphere</a:t>
            </a:r>
            <a:endParaRPr lang="ko-KR" altLang="en-US" sz="2400" dirty="0">
              <a:latin typeface="Yu Gothic UI Semibold" panose="020B0700000000000000" pitchFamily="34" charset="-128"/>
              <a:ea typeface="맑은 고딕"/>
            </a:endParaRPr>
          </a:p>
          <a:p>
            <a:pPr marL="0" indent="0">
              <a:buNone/>
            </a:pP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-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Do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TGA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under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condition</a:t>
            </a:r>
            <a:endParaRPr lang="ko-KR" altLang="en-US" sz="2400" dirty="0">
              <a:latin typeface="Yu Gothic UI Semibold" panose="020B0700000000000000" pitchFamily="34" charset="-128"/>
              <a:ea typeface="맑은 고딕"/>
            </a:endParaRPr>
          </a:p>
          <a:p>
            <a:pPr marL="0" indent="0">
              <a:buNone/>
            </a:pPr>
            <a:r>
              <a:rPr lang="ko-KR" altLang="en-US" dirty="0">
                <a:ea typeface="맑은 고딕"/>
              </a:rPr>
              <a:t>  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DF7C70A-BC3C-4AFA-B073-B87D65F8B4DD}"/>
              </a:ext>
            </a:extLst>
          </p:cNvPr>
          <p:cNvSpPr/>
          <p:nvPr/>
        </p:nvSpPr>
        <p:spPr>
          <a:xfrm>
            <a:off x="1630288" y="3133387"/>
            <a:ext cx="7200800" cy="6588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Sample masses: 2-5mg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12" name="그래픽 11" descr="돋보기">
            <a:extLst>
              <a:ext uri="{FF2B5EF4-FFF2-40B4-BE49-F238E27FC236}">
                <a16:creationId xmlns:a16="http://schemas.microsoft.com/office/drawing/2014/main" id="{6DE5B9AE-8551-489A-B6D3-04830C9E1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2912" y="2996952"/>
            <a:ext cx="1032951" cy="1032951"/>
          </a:xfrm>
          <a:prstGeom prst="rect">
            <a:avLst/>
          </a:prstGeom>
        </p:spPr>
      </p:pic>
      <p:sp>
        <p:nvSpPr>
          <p:cNvPr id="13" name="타원 12">
            <a:extLst>
              <a:ext uri="{FF2B5EF4-FFF2-40B4-BE49-F238E27FC236}">
                <a16:creationId xmlns:a16="http://schemas.microsoft.com/office/drawing/2014/main" id="{3FFCA57F-CB55-4C6F-81E2-937A737E7741}"/>
              </a:ext>
            </a:extLst>
          </p:cNvPr>
          <p:cNvSpPr/>
          <p:nvPr/>
        </p:nvSpPr>
        <p:spPr>
          <a:xfrm>
            <a:off x="7745118" y="1179456"/>
            <a:ext cx="1286611" cy="123206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/>
              <a:t>N</a:t>
            </a:r>
            <a:r>
              <a:rPr lang="en-US" altLang="ko-KR" sz="3500" b="1" baseline="-25000" dirty="0"/>
              <a:t>2</a:t>
            </a:r>
            <a:endParaRPr lang="ko-KR" altLang="en-US" sz="3500" b="1" baseline="-25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C1FA4B9-B2E8-465D-8A27-95720AD4DBF7}"/>
              </a:ext>
            </a:extLst>
          </p:cNvPr>
          <p:cNvSpPr/>
          <p:nvPr/>
        </p:nvSpPr>
        <p:spPr>
          <a:xfrm>
            <a:off x="1630288" y="4215096"/>
            <a:ext cx="7200800" cy="65881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a typeface="맑은 고딕"/>
              </a:rPr>
              <a:t>Scan</a:t>
            </a:r>
            <a:r>
              <a:rPr lang="ko-KR" altLang="en-US" sz="3200" b="1" dirty="0">
                <a:solidFill>
                  <a:schemeClr val="bg1"/>
                </a:solidFill>
                <a:ea typeface="맑은 고딕"/>
              </a:rPr>
              <a:t> </a:t>
            </a:r>
            <a:r>
              <a:rPr lang="ko-KR" altLang="en-US" sz="3200" b="1" dirty="0" err="1">
                <a:solidFill>
                  <a:schemeClr val="bg1"/>
                </a:solidFill>
                <a:ea typeface="맑은 고딕"/>
              </a:rPr>
              <a:t>rate</a:t>
            </a:r>
            <a:r>
              <a:rPr lang="ko-KR" altLang="en-US" sz="3200" b="1" dirty="0">
                <a:solidFill>
                  <a:schemeClr val="bg1"/>
                </a:solidFill>
                <a:ea typeface="맑은 고딕"/>
              </a:rPr>
              <a:t>: 20°C/</a:t>
            </a:r>
            <a:r>
              <a:rPr lang="ko-KR" altLang="en-US" sz="3200" b="1" dirty="0" err="1">
                <a:solidFill>
                  <a:schemeClr val="bg1"/>
                </a:solidFill>
                <a:ea typeface="맑은 고딕"/>
              </a:rPr>
              <a:t>min</a:t>
            </a:r>
            <a:endParaRPr lang="ko-KR" altLang="en-US" sz="3200" b="1" dirty="0">
              <a:solidFill>
                <a:schemeClr val="bg1"/>
              </a:solidFill>
              <a:ea typeface="맑은 고딕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B4A4A68-B5D6-4EF3-8ACE-E8DA99C53C9C}"/>
              </a:ext>
            </a:extLst>
          </p:cNvPr>
          <p:cNvSpPr/>
          <p:nvPr/>
        </p:nvSpPr>
        <p:spPr>
          <a:xfrm>
            <a:off x="1630288" y="5327419"/>
            <a:ext cx="7200800" cy="65881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Temperature range: 20-1000</a:t>
            </a:r>
            <a:r>
              <a:rPr lang="en-US" altLang="ko-KR" sz="3200" b="1" dirty="0">
                <a:solidFill>
                  <a:schemeClr val="tx1"/>
                </a:solidFill>
                <a:ea typeface="맑은 고딕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a typeface="맑은 고딕"/>
              </a:rPr>
              <a:t>°C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16" name="그래픽 15" descr="돋보기">
            <a:extLst>
              <a:ext uri="{FF2B5EF4-FFF2-40B4-BE49-F238E27FC236}">
                <a16:creationId xmlns:a16="http://schemas.microsoft.com/office/drawing/2014/main" id="{FD535AA5-9CAF-460D-BEF2-D915D83A6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5594" y="4119207"/>
            <a:ext cx="1032951" cy="1032951"/>
          </a:xfrm>
          <a:prstGeom prst="rect">
            <a:avLst/>
          </a:prstGeom>
        </p:spPr>
      </p:pic>
      <p:pic>
        <p:nvPicPr>
          <p:cNvPr id="17" name="그래픽 16" descr="돋보기">
            <a:extLst>
              <a:ext uri="{FF2B5EF4-FFF2-40B4-BE49-F238E27FC236}">
                <a16:creationId xmlns:a16="http://schemas.microsoft.com/office/drawing/2014/main" id="{9037D76E-5471-49B6-97AB-69157F714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696" y="5214263"/>
            <a:ext cx="1032951" cy="103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7142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FE950A-D44A-497F-BCDF-EE75C11D2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579568" cy="50405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/>
            <a:r>
              <a:rPr lang="ko-KR" altLang="en-US" sz="3200" dirty="0">
                <a:latin typeface="Yu Gothic UI Semibold" panose="020B0700000000000000" pitchFamily="34" charset="-128"/>
                <a:ea typeface="맑은 고딕"/>
              </a:rPr>
              <a:t>2. </a:t>
            </a:r>
            <a:r>
              <a:rPr lang="ko-KR" altLang="en-US" sz="3200" dirty="0" err="1">
                <a:latin typeface="Yu Gothic UI Semibold" panose="020B0700000000000000" pitchFamily="34" charset="-128"/>
                <a:ea typeface="맑은 고딕"/>
              </a:rPr>
              <a:t>Second</a:t>
            </a:r>
            <a:r>
              <a:rPr lang="ko-KR" altLang="en-US" sz="32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3200" dirty="0" err="1">
                <a:latin typeface="Yu Gothic UI Semibold" panose="020B0700000000000000" pitchFamily="34" charset="-128"/>
                <a:ea typeface="맑은 고딕"/>
              </a:rPr>
              <a:t>analysis</a:t>
            </a:r>
            <a:endParaRPr lang="en-US" altLang="ko-KR" sz="32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0" indent="0"/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-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Put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each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carbon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allotrope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in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a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en-US" altLang="ko-KR" sz="2500" dirty="0">
                <a:latin typeface="Yu Gothic UI Semibold" panose="020B0700000000000000" pitchFamily="34" charset="-128"/>
                <a:ea typeface="Malgun Gothic"/>
              </a:rPr>
              <a:t>oxygen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atmosphere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  </a:t>
            </a:r>
            <a:endParaRPr lang="en-US" altLang="ko-KR" sz="25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0" indent="0"/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-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Do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TGA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under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en-US" altLang="ko-KR" sz="2800" b="1" dirty="0">
                <a:solidFill>
                  <a:schemeClr val="tx2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SAME</a:t>
            </a:r>
            <a:r>
              <a:rPr lang="ko-KR" altLang="ko-KR" sz="2500" dirty="0">
                <a:latin typeface="Yu Gothic UI Semibold" panose="020B0700000000000000" pitchFamily="34" charset="-128"/>
                <a:ea typeface="Malgun Gothic"/>
              </a:rPr>
              <a:t> </a:t>
            </a:r>
            <a:r>
              <a:rPr lang="ko-KR" altLang="ko-KR" sz="2500" dirty="0" err="1">
                <a:latin typeface="Yu Gothic UI Semibold" panose="020B0700000000000000" pitchFamily="34" charset="-128"/>
                <a:ea typeface="Malgun Gothic"/>
              </a:rPr>
              <a:t>condition</a:t>
            </a:r>
            <a:endParaRPr lang="ko-KR" altLang="ko-KR" sz="2500" dirty="0">
              <a:latin typeface="Yu Gothic UI Semibold" panose="020B0700000000000000" pitchFamily="34" charset="-128"/>
            </a:endParaRP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8383BC98-C02C-46BC-9504-78B363052C8D}"/>
              </a:ext>
            </a:extLst>
          </p:cNvPr>
          <p:cNvSpPr/>
          <p:nvPr/>
        </p:nvSpPr>
        <p:spPr>
          <a:xfrm>
            <a:off x="7020272" y="2708920"/>
            <a:ext cx="1286611" cy="123206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/>
              <a:t>O</a:t>
            </a:r>
            <a:r>
              <a:rPr lang="en-US" altLang="ko-KR" sz="3500" b="1" baseline="-25000" dirty="0"/>
              <a:t>2</a:t>
            </a:r>
            <a:endParaRPr lang="ko-KR" altLang="en-US" sz="3500" b="1" baseline="-25000" dirty="0"/>
          </a:p>
        </p:txBody>
      </p:sp>
    </p:spTree>
    <p:extLst>
      <p:ext uri="{BB962C8B-B14F-4D97-AF65-F5344CB8AC3E}">
        <p14:creationId xmlns:p14="http://schemas.microsoft.com/office/powerpoint/2010/main" val="2102002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FE950A-D44A-497F-BCDF-EE75C11D20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0"/>
            <a:ext cx="8579568" cy="504055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/>
            <a:r>
              <a:rPr lang="ko-KR" altLang="en-US" sz="3200" dirty="0">
                <a:latin typeface="Yu Gothic UI Semibold" panose="020B0700000000000000" pitchFamily="34" charset="-128"/>
                <a:ea typeface="맑은 고딕"/>
              </a:rPr>
              <a:t>1. Third </a:t>
            </a:r>
            <a:r>
              <a:rPr lang="ko-KR" altLang="en-US" sz="3200" dirty="0" err="1">
                <a:latin typeface="Yu Gothic UI Semibold" panose="020B0700000000000000" pitchFamily="34" charset="-128"/>
                <a:ea typeface="맑은 고딕"/>
              </a:rPr>
              <a:t>analysis</a:t>
            </a:r>
            <a:endParaRPr lang="ko-KR" altLang="en-US" sz="3200" dirty="0">
              <a:latin typeface="Yu Gothic UI Semibold" panose="020B0700000000000000" pitchFamily="34" charset="-128"/>
              <a:ea typeface="맑은 고딕"/>
            </a:endParaRPr>
          </a:p>
          <a:p>
            <a:pPr marL="0" indent="0"/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-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Isothermal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soak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of </a:t>
            </a:r>
            <a:r>
              <a:rPr lang="ko-KR" altLang="ko-KR" sz="2400" dirty="0">
                <a:latin typeface="Yu Gothic UI Semibold" panose="020B0700000000000000" pitchFamily="34" charset="-128"/>
                <a:ea typeface="Malgun Gothic"/>
              </a:rPr>
              <a:t>C</a:t>
            </a:r>
            <a:r>
              <a:rPr lang="ko-KR" altLang="ko-KR" sz="2400" baseline="-25000" dirty="0">
                <a:latin typeface="Yu Gothic UI Semibold" panose="020B0700000000000000" pitchFamily="34" charset="-128"/>
                <a:ea typeface="Malgun Gothic"/>
              </a:rPr>
              <a:t>60</a:t>
            </a:r>
          </a:p>
          <a:p>
            <a:pPr marL="0" indent="0"/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-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Do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TGA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under</a:t>
            </a:r>
            <a:r>
              <a:rPr lang="ko-KR" altLang="en-US" sz="2400" dirty="0">
                <a:latin typeface="Yu Gothic UI Semibold" panose="020B0700000000000000" pitchFamily="34" charset="-128"/>
                <a:ea typeface="맑은 고딕"/>
              </a:rPr>
              <a:t> </a:t>
            </a:r>
            <a:r>
              <a:rPr lang="ko-KR" altLang="en-US" sz="2400" dirty="0" err="1">
                <a:latin typeface="Yu Gothic UI Semibold" panose="020B0700000000000000" pitchFamily="34" charset="-128"/>
                <a:ea typeface="맑은 고딕"/>
              </a:rPr>
              <a:t>condition</a:t>
            </a:r>
            <a:endParaRPr lang="ko-KR" altLang="en-US" sz="2400" dirty="0">
              <a:latin typeface="Yu Gothic UI Semibold" panose="020B0700000000000000" pitchFamily="34" charset="-128"/>
              <a:ea typeface="맑은 고딕"/>
            </a:endParaRPr>
          </a:p>
          <a:p>
            <a:pPr marL="0" indent="0">
              <a:buNone/>
            </a:pPr>
            <a:r>
              <a:rPr lang="ko-KR" altLang="en-US" dirty="0">
                <a:ea typeface="맑은 고딕"/>
              </a:rPr>
              <a:t>  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ECDB2B1A-B118-40E8-B097-D474D2B8A2B2}"/>
              </a:ext>
            </a:extLst>
          </p:cNvPr>
          <p:cNvSpPr/>
          <p:nvPr/>
        </p:nvSpPr>
        <p:spPr>
          <a:xfrm>
            <a:off x="1659700" y="3274282"/>
            <a:ext cx="7200800" cy="6588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bg1"/>
                </a:solidFill>
                <a:ea typeface="맑은 고딕"/>
              </a:rPr>
              <a:t>Time: 7</a:t>
            </a:r>
            <a:r>
              <a:rPr lang="ko-KR" altLang="en-US" sz="3600" b="1" baseline="30000" dirty="0">
                <a:solidFill>
                  <a:schemeClr val="bg1"/>
                </a:solidFill>
                <a:ea typeface="맑은 고딕"/>
              </a:rPr>
              <a:t>1/2</a:t>
            </a:r>
            <a:r>
              <a:rPr lang="ko-KR" altLang="en-US" sz="3600" b="1" baseline="-25000" dirty="0">
                <a:solidFill>
                  <a:schemeClr val="bg1"/>
                </a:solidFill>
                <a:ea typeface="맑은 고딕"/>
              </a:rPr>
              <a:t> </a:t>
            </a:r>
            <a:r>
              <a:rPr lang="ko-KR" altLang="en-US" sz="3600" b="1" dirty="0" err="1">
                <a:solidFill>
                  <a:schemeClr val="bg1"/>
                </a:solidFill>
                <a:ea typeface="맑은 고딕"/>
              </a:rPr>
              <a:t>h</a:t>
            </a:r>
            <a:endParaRPr lang="ko-KR" altLang="en-US" sz="3600" b="1" dirty="0">
              <a:solidFill>
                <a:schemeClr val="bg1"/>
              </a:solidFill>
              <a:ea typeface="맑은 고딕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7BB7A69-0BFA-4FBD-9012-39493645BBD1}"/>
              </a:ext>
            </a:extLst>
          </p:cNvPr>
          <p:cNvSpPr/>
          <p:nvPr/>
        </p:nvSpPr>
        <p:spPr>
          <a:xfrm>
            <a:off x="1696113" y="4318343"/>
            <a:ext cx="7200800" cy="65881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  <a:ea typeface="맑은 고딕"/>
              </a:rPr>
              <a:t>Ramp up</a:t>
            </a:r>
            <a:r>
              <a:rPr lang="ko-KR" altLang="en-US" sz="3200" b="1" dirty="0">
                <a:solidFill>
                  <a:schemeClr val="bg1"/>
                </a:solidFill>
                <a:ea typeface="맑은 고딕"/>
              </a:rPr>
              <a:t> </a:t>
            </a:r>
            <a:r>
              <a:rPr lang="ko-KR" altLang="en-US" sz="3200" b="1" dirty="0" err="1">
                <a:solidFill>
                  <a:schemeClr val="bg1"/>
                </a:solidFill>
                <a:ea typeface="맑은 고딕"/>
              </a:rPr>
              <a:t>rate</a:t>
            </a:r>
            <a:r>
              <a:rPr lang="ko-KR" altLang="en-US" sz="3200" b="1" dirty="0">
                <a:solidFill>
                  <a:schemeClr val="bg1"/>
                </a:solidFill>
                <a:ea typeface="맑은 고딕"/>
              </a:rPr>
              <a:t>: 20°C/</a:t>
            </a:r>
            <a:r>
              <a:rPr lang="ko-KR" altLang="en-US" sz="3200" b="1" dirty="0" err="1">
                <a:solidFill>
                  <a:schemeClr val="bg1"/>
                </a:solidFill>
                <a:ea typeface="맑은 고딕"/>
              </a:rPr>
              <a:t>min</a:t>
            </a:r>
            <a:endParaRPr lang="ko-KR" altLang="en-US" sz="3200" b="1" dirty="0">
              <a:solidFill>
                <a:schemeClr val="bg1"/>
              </a:solidFill>
              <a:ea typeface="맑은 고딕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7CF8A92-DA3D-45B5-B31B-2C51D9DA6F1D}"/>
              </a:ext>
            </a:extLst>
          </p:cNvPr>
          <p:cNvSpPr/>
          <p:nvPr/>
        </p:nvSpPr>
        <p:spPr>
          <a:xfrm>
            <a:off x="1691665" y="5362404"/>
            <a:ext cx="7200800" cy="65881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schemeClr val="bg1"/>
                </a:solidFill>
              </a:rPr>
              <a:t>Temperature: 750</a:t>
            </a:r>
            <a:r>
              <a:rPr lang="en-US" altLang="ko-KR" sz="3200" b="1" dirty="0">
                <a:solidFill>
                  <a:schemeClr val="tx1"/>
                </a:solidFill>
                <a:ea typeface="맑은 고딕"/>
              </a:rPr>
              <a:t> </a:t>
            </a:r>
            <a:r>
              <a:rPr lang="en-US" altLang="ko-KR" sz="3200" b="1" dirty="0">
                <a:solidFill>
                  <a:schemeClr val="bg1"/>
                </a:solidFill>
                <a:ea typeface="맑은 고딕"/>
              </a:rPr>
              <a:t>°C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13" name="그래픽 12" descr="돋보기">
            <a:extLst>
              <a:ext uri="{FF2B5EF4-FFF2-40B4-BE49-F238E27FC236}">
                <a16:creationId xmlns:a16="http://schemas.microsoft.com/office/drawing/2014/main" id="{CA749978-0E88-4266-B441-D1C726EE6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2912" y="3087211"/>
            <a:ext cx="1032951" cy="1032951"/>
          </a:xfrm>
          <a:prstGeom prst="rect">
            <a:avLst/>
          </a:prstGeom>
        </p:spPr>
      </p:pic>
      <p:pic>
        <p:nvPicPr>
          <p:cNvPr id="14" name="그래픽 13" descr="돋보기">
            <a:extLst>
              <a:ext uri="{FF2B5EF4-FFF2-40B4-BE49-F238E27FC236}">
                <a16:creationId xmlns:a16="http://schemas.microsoft.com/office/drawing/2014/main" id="{FA59B0C7-3093-4306-9142-6C44131A02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8063" y="4181789"/>
            <a:ext cx="1032951" cy="1032951"/>
          </a:xfrm>
          <a:prstGeom prst="rect">
            <a:avLst/>
          </a:prstGeom>
        </p:spPr>
      </p:pic>
      <p:pic>
        <p:nvPicPr>
          <p:cNvPr id="15" name="그래픽 14" descr="돋보기">
            <a:extLst>
              <a:ext uri="{FF2B5EF4-FFF2-40B4-BE49-F238E27FC236}">
                <a16:creationId xmlns:a16="http://schemas.microsoft.com/office/drawing/2014/main" id="{0B8D3389-A72A-4219-9FBC-DD33A53A20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5255" y="5307181"/>
            <a:ext cx="1032951" cy="103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295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pic>
        <p:nvPicPr>
          <p:cNvPr id="5" name="내용 개체 틀 4" descr="지도, 텍스트이(가) 표시된 사진&#10;&#10;매우 높은 신뢰도로 생성된 설명">
            <a:extLst>
              <a:ext uri="{FF2B5EF4-FFF2-40B4-BE49-F238E27FC236}">
                <a16:creationId xmlns:a16="http://schemas.microsoft.com/office/drawing/2014/main" id="{ACC6A246-F469-40E6-9991-AAC0EA9166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30" y="1834683"/>
            <a:ext cx="8892480" cy="3332650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8AA6ABF-74CB-4946-B423-295D88B1496D}"/>
              </a:ext>
            </a:extLst>
          </p:cNvPr>
          <p:cNvSpPr txBox="1">
            <a:spLocks/>
          </p:cNvSpPr>
          <p:nvPr/>
        </p:nvSpPr>
        <p:spPr>
          <a:xfrm>
            <a:off x="1205473" y="5254058"/>
            <a:ext cx="7165101" cy="767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20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ea typeface="맑은 고딕"/>
            </a:endParaRPr>
          </a:p>
          <a:p>
            <a:r>
              <a:rPr lang="en-US" sz="2400" dirty="0">
                <a:ea typeface="맑은 고딕"/>
              </a:rPr>
              <a:t>Samples are in nitrogen gas</a:t>
            </a:r>
          </a:p>
          <a:p>
            <a:endParaRPr lang="en-US" sz="2400" dirty="0">
              <a:ea typeface="맑은 고딕"/>
            </a:endParaRPr>
          </a:p>
          <a:p>
            <a:r>
              <a:rPr lang="en-US" sz="2400" dirty="0">
                <a:ea typeface="맑은 고딕"/>
              </a:rPr>
              <a:t>Residue from </a:t>
            </a:r>
            <a:r>
              <a:rPr lang="en-US" altLang="ko-KR" sz="2400" dirty="0">
                <a:latin typeface="Malgun Gothic"/>
                <a:ea typeface="Malgun Gothic"/>
              </a:rPr>
              <a:t>C</a:t>
            </a:r>
            <a:r>
              <a:rPr lang="en-US" altLang="ko-KR" sz="2400" baseline="-25000" dirty="0">
                <a:latin typeface="Malgun Gothic"/>
                <a:ea typeface="Malgun Gothic"/>
              </a:rPr>
              <a:t>60</a:t>
            </a:r>
            <a:r>
              <a:rPr lang="en-US" sz="2400" baseline="-25000" dirty="0">
                <a:latin typeface="Malgun Gothic"/>
                <a:ea typeface="Malgun Gothic"/>
              </a:rPr>
              <a:t> </a:t>
            </a:r>
            <a:r>
              <a:rPr lang="en-US" altLang="ko-KR" sz="2400" dirty="0">
                <a:latin typeface="맑은 고딕"/>
                <a:ea typeface="맑은 고딕"/>
              </a:rPr>
              <a:t> </a:t>
            </a:r>
            <a:r>
              <a:rPr lang="en-US" sz="2400" dirty="0">
                <a:ea typeface="맑은 고딕"/>
              </a:rPr>
              <a:t>was</a:t>
            </a:r>
            <a:r>
              <a:rPr lang="en-US" altLang="ko-KR" sz="2400" dirty="0">
                <a:latin typeface="맑은 고딕"/>
                <a:ea typeface="맑은 고딕"/>
              </a:rPr>
              <a:t> 12% of the original mass</a:t>
            </a:r>
            <a:endParaRPr lang="en-US" sz="2400" dirty="0">
              <a:latin typeface="맑은 고딕"/>
              <a:ea typeface="맑은 고딕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BB1E7EE2-55A4-47BC-B877-300D05F1F5D6}"/>
              </a:ext>
            </a:extLst>
          </p:cNvPr>
          <p:cNvSpPr/>
          <p:nvPr/>
        </p:nvSpPr>
        <p:spPr>
          <a:xfrm>
            <a:off x="251520" y="1129888"/>
            <a:ext cx="4536504" cy="504056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</a:rPr>
              <a:t>First analysis: Fig.1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E2CD1613-EB48-4CA8-9D22-C89DCA73AE10}"/>
              </a:ext>
            </a:extLst>
          </p:cNvPr>
          <p:cNvSpPr/>
          <p:nvPr/>
        </p:nvSpPr>
        <p:spPr>
          <a:xfrm>
            <a:off x="521398" y="5157192"/>
            <a:ext cx="504055" cy="50405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/>
              <a:t>1</a:t>
            </a:r>
            <a:endParaRPr lang="ko-KR" altLang="en-US" sz="3500" b="1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61F61503-D016-4067-8637-75C83DB9C956}"/>
              </a:ext>
            </a:extLst>
          </p:cNvPr>
          <p:cNvSpPr/>
          <p:nvPr/>
        </p:nvSpPr>
        <p:spPr>
          <a:xfrm>
            <a:off x="521397" y="6021288"/>
            <a:ext cx="504055" cy="50405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/>
              <a:t>2</a:t>
            </a:r>
            <a:endParaRPr lang="ko-KR" alt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13010205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pic>
        <p:nvPicPr>
          <p:cNvPr id="7" name="그림 4">
            <a:extLst>
              <a:ext uri="{FF2B5EF4-FFF2-40B4-BE49-F238E27FC236}">
                <a16:creationId xmlns:a16="http://schemas.microsoft.com/office/drawing/2014/main" id="{F1918728-E9B3-4EFB-B071-C77C4EF02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88" y="1662747"/>
            <a:ext cx="8650533" cy="359525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7353B3-275E-4642-9EFA-B586FC8197AC}"/>
              </a:ext>
            </a:extLst>
          </p:cNvPr>
          <p:cNvSpPr txBox="1">
            <a:spLocks/>
          </p:cNvSpPr>
          <p:nvPr/>
        </p:nvSpPr>
        <p:spPr>
          <a:xfrm>
            <a:off x="1403648" y="5195253"/>
            <a:ext cx="8351641" cy="1463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20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800" kern="1200" baseline="0">
                <a:solidFill>
                  <a:schemeClr val="tx1"/>
                </a:solidFill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ea typeface="맑은 고딕"/>
              </a:rPr>
              <a:t>Samples are in oxygen gas</a:t>
            </a:r>
          </a:p>
          <a:p>
            <a:r>
              <a:rPr lang="en-US" sz="2400" dirty="0">
                <a:latin typeface="맑은 고딕"/>
                <a:ea typeface="맑은 고딕"/>
              </a:rPr>
              <a:t>All samples had 100% weight loss</a:t>
            </a:r>
          </a:p>
          <a:p>
            <a:r>
              <a:rPr lang="en-US" sz="2400" dirty="0">
                <a:latin typeface="맑은 고딕"/>
                <a:ea typeface="맑은 고딕"/>
              </a:rPr>
              <a:t>The order of stability: </a:t>
            </a:r>
            <a:r>
              <a:rPr lang="en-US" sz="2400" dirty="0">
                <a:latin typeface="Malgun Gothic"/>
                <a:ea typeface="Malgun Gothic"/>
              </a:rPr>
              <a:t>C</a:t>
            </a:r>
            <a:r>
              <a:rPr lang="en-US" sz="2400" baseline="-25000" dirty="0">
                <a:latin typeface="Malgun Gothic"/>
                <a:ea typeface="Malgun Gothic"/>
              </a:rPr>
              <a:t>60 </a:t>
            </a:r>
            <a:r>
              <a:rPr lang="en-US" sz="2400" dirty="0">
                <a:latin typeface="Malgun Gothic"/>
                <a:ea typeface="Malgun Gothic"/>
              </a:rPr>
              <a:t>&lt; diamond&lt; graphite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2850A34E-A90D-4B84-9508-5662A97417FD}"/>
              </a:ext>
            </a:extLst>
          </p:cNvPr>
          <p:cNvSpPr/>
          <p:nvPr/>
        </p:nvSpPr>
        <p:spPr>
          <a:xfrm>
            <a:off x="251520" y="1129888"/>
            <a:ext cx="4536504" cy="504056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</a:rPr>
              <a:t>Second analysis: Fig.2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675960B8-07E5-49BB-8EA5-3FFE5DB0A515}"/>
              </a:ext>
            </a:extLst>
          </p:cNvPr>
          <p:cNvSpPr/>
          <p:nvPr/>
        </p:nvSpPr>
        <p:spPr>
          <a:xfrm>
            <a:off x="755576" y="5258003"/>
            <a:ext cx="450202" cy="40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/>
              <a:t>1</a:t>
            </a:r>
            <a:endParaRPr lang="ko-KR" altLang="en-US" sz="3000" b="1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8466402-E25E-4F03-BDE2-0D4229DE18CD}"/>
              </a:ext>
            </a:extLst>
          </p:cNvPr>
          <p:cNvSpPr/>
          <p:nvPr/>
        </p:nvSpPr>
        <p:spPr>
          <a:xfrm>
            <a:off x="755576" y="5754927"/>
            <a:ext cx="450202" cy="40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/>
              <a:t>2</a:t>
            </a:r>
            <a:endParaRPr lang="ko-KR" altLang="en-US" sz="3000" b="1" dirty="0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441F3526-93DA-4382-AD2A-386FF6E247DD}"/>
              </a:ext>
            </a:extLst>
          </p:cNvPr>
          <p:cNvSpPr/>
          <p:nvPr/>
        </p:nvSpPr>
        <p:spPr>
          <a:xfrm>
            <a:off x="755576" y="6251851"/>
            <a:ext cx="450202" cy="40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/>
              <a:t>3</a:t>
            </a:r>
            <a:endParaRPr lang="ko-KR" alt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929339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DISCUSSIN</a:t>
            </a:r>
            <a:endParaRPr lang="ko-KR" altLang="en-US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9691F1BB-423F-46F4-9F03-BEFBBA7E9C8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7350" y="1268413"/>
            <a:ext cx="8008938" cy="51133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3500" dirty="0" err="1">
                <a:ea typeface="맑은 고딕"/>
              </a:rPr>
              <a:t>When</a:t>
            </a:r>
            <a:r>
              <a:rPr lang="ko-KR" altLang="en-US" sz="3500" dirty="0">
                <a:ea typeface="맑은 고딕"/>
              </a:rPr>
              <a:t> </a:t>
            </a:r>
            <a:r>
              <a:rPr lang="ko-KR" altLang="en-US" sz="3500" dirty="0" err="1">
                <a:ea typeface="맑은 고딕"/>
              </a:rPr>
              <a:t>carbon</a:t>
            </a:r>
            <a:r>
              <a:rPr lang="ko-KR" altLang="en-US" sz="3500" dirty="0">
                <a:ea typeface="맑은 고딕"/>
              </a:rPr>
              <a:t> </a:t>
            </a:r>
            <a:r>
              <a:rPr lang="ko-KR" altLang="en-US" sz="3500" dirty="0" err="1">
                <a:ea typeface="맑은 고딕"/>
              </a:rPr>
              <a:t>allotropes</a:t>
            </a:r>
            <a:r>
              <a:rPr lang="ko-KR" altLang="en-US" sz="3500" dirty="0">
                <a:ea typeface="맑은 고딕"/>
              </a:rPr>
              <a:t> </a:t>
            </a:r>
            <a:r>
              <a:rPr lang="ko-KR" altLang="en-US" sz="3500" dirty="0" err="1">
                <a:ea typeface="맑은 고딕"/>
              </a:rPr>
              <a:t>in</a:t>
            </a:r>
            <a:r>
              <a:rPr lang="ko-KR" altLang="en-US" sz="3500" dirty="0">
                <a:ea typeface="맑은 고딕"/>
              </a:rPr>
              <a:t> </a:t>
            </a:r>
            <a:r>
              <a:rPr lang="ko-KR" altLang="en-US" sz="3500" dirty="0" err="1">
                <a:ea typeface="맑은 고딕"/>
              </a:rPr>
              <a:t>oxgen</a:t>
            </a:r>
            <a:endParaRPr lang="ko-KR" altLang="en-US" sz="3500" dirty="0">
              <a:ea typeface="맑은 고딕"/>
            </a:endParaRPr>
          </a:p>
        </p:txBody>
      </p:sp>
      <p:sp>
        <p:nvSpPr>
          <p:cNvPr id="11" name="더하기 기호 10">
            <a:extLst>
              <a:ext uri="{FF2B5EF4-FFF2-40B4-BE49-F238E27FC236}">
                <a16:creationId xmlns:a16="http://schemas.microsoft.com/office/drawing/2014/main" id="{BA770577-6AB0-4736-A0E8-3491CCB63E78}"/>
              </a:ext>
            </a:extLst>
          </p:cNvPr>
          <p:cNvSpPr/>
          <p:nvPr/>
        </p:nvSpPr>
        <p:spPr>
          <a:xfrm>
            <a:off x="2186017" y="2657637"/>
            <a:ext cx="720649" cy="797733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같음 기호 11">
            <a:extLst>
              <a:ext uri="{FF2B5EF4-FFF2-40B4-BE49-F238E27FC236}">
                <a16:creationId xmlns:a16="http://schemas.microsoft.com/office/drawing/2014/main" id="{1D5EC40B-4BA5-41FB-9F31-EA1828A3E145}"/>
              </a:ext>
            </a:extLst>
          </p:cNvPr>
          <p:cNvSpPr/>
          <p:nvPr/>
        </p:nvSpPr>
        <p:spPr>
          <a:xfrm>
            <a:off x="5491812" y="2766753"/>
            <a:ext cx="720649" cy="797733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같음 기호 15">
            <a:extLst>
              <a:ext uri="{FF2B5EF4-FFF2-40B4-BE49-F238E27FC236}">
                <a16:creationId xmlns:a16="http://schemas.microsoft.com/office/drawing/2014/main" id="{E5D44128-13F3-43FF-987C-47A50EDF8275}"/>
              </a:ext>
            </a:extLst>
          </p:cNvPr>
          <p:cNvSpPr/>
          <p:nvPr/>
        </p:nvSpPr>
        <p:spPr>
          <a:xfrm>
            <a:off x="5512862" y="4742887"/>
            <a:ext cx="720649" cy="797733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더하기 기호 16">
            <a:extLst>
              <a:ext uri="{FF2B5EF4-FFF2-40B4-BE49-F238E27FC236}">
                <a16:creationId xmlns:a16="http://schemas.microsoft.com/office/drawing/2014/main" id="{46649B85-C1C2-4868-8F63-9F73233726D3}"/>
              </a:ext>
            </a:extLst>
          </p:cNvPr>
          <p:cNvSpPr/>
          <p:nvPr/>
        </p:nvSpPr>
        <p:spPr>
          <a:xfrm>
            <a:off x="2186018" y="4703445"/>
            <a:ext cx="720649" cy="797733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8C19A682-F8DF-4E06-AC1D-9BF90FCCF44F}"/>
              </a:ext>
            </a:extLst>
          </p:cNvPr>
          <p:cNvSpPr/>
          <p:nvPr/>
        </p:nvSpPr>
        <p:spPr>
          <a:xfrm>
            <a:off x="549765" y="2541859"/>
            <a:ext cx="1303463" cy="131405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700" b="1" dirty="0">
                <a:ea typeface="맑은 고딕"/>
              </a:rPr>
              <a:t>C</a:t>
            </a:r>
            <a:r>
              <a:rPr lang="ko-KR" altLang="en-US" sz="3700" b="1" baseline="-25000" dirty="0">
                <a:ea typeface="맑은 고딕"/>
              </a:rPr>
              <a:t>(</a:t>
            </a:r>
            <a:r>
              <a:rPr lang="ko-KR" altLang="en-US" sz="3700" b="1" baseline="-25000" dirty="0" err="1">
                <a:ea typeface="맑은 고딕"/>
              </a:rPr>
              <a:t>s</a:t>
            </a:r>
            <a:r>
              <a:rPr lang="ko-KR" altLang="en-US" sz="3700" b="1" baseline="-25000" dirty="0">
                <a:ea typeface="맑은 고딕"/>
              </a:rPr>
              <a:t>)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699F9256-27C9-4A4A-8540-56D671BC04C2}"/>
              </a:ext>
            </a:extLst>
          </p:cNvPr>
          <p:cNvSpPr/>
          <p:nvPr/>
        </p:nvSpPr>
        <p:spPr>
          <a:xfrm>
            <a:off x="3633243" y="2541858"/>
            <a:ext cx="1303463" cy="131405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ea typeface="맑은 고딕"/>
              </a:rPr>
              <a:t>o</a:t>
            </a:r>
            <a:r>
              <a:rPr lang="ko-KR" altLang="en-US" sz="3500" b="1" baseline="-25000" dirty="0">
                <a:ea typeface="맑은 고딕"/>
              </a:rPr>
              <a:t>2(</a:t>
            </a:r>
            <a:r>
              <a:rPr lang="en-US" altLang="ko-KR" sz="3500" b="1" baseline="-25000" dirty="0">
                <a:ea typeface="맑은 고딕"/>
              </a:rPr>
              <a:t>g</a:t>
            </a:r>
            <a:r>
              <a:rPr lang="ko-KR" altLang="en-US" sz="3500" b="1" baseline="-25000" dirty="0">
                <a:ea typeface="맑은 고딕"/>
              </a:rPr>
              <a:t>)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335811E-123A-4362-83D5-97E6BE98731C}"/>
              </a:ext>
            </a:extLst>
          </p:cNvPr>
          <p:cNvSpPr/>
          <p:nvPr/>
        </p:nvSpPr>
        <p:spPr>
          <a:xfrm>
            <a:off x="6680653" y="1938751"/>
            <a:ext cx="2143276" cy="211858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ea typeface="맑은 고딕"/>
              </a:rPr>
              <a:t>C</a:t>
            </a:r>
            <a:r>
              <a:rPr lang="en-US" altLang="ko-KR" sz="4000" b="1" dirty="0">
                <a:latin typeface="Malgun Gothic"/>
                <a:ea typeface="Malgun Gothic"/>
              </a:rPr>
              <a:t>O</a:t>
            </a:r>
            <a:r>
              <a:rPr lang="ko-KR" altLang="ko-KR" sz="4000" b="1" baseline="-25000" dirty="0">
                <a:latin typeface="Malgun Gothic"/>
                <a:ea typeface="Malgun Gothic"/>
              </a:rPr>
              <a:t>2</a:t>
            </a:r>
            <a:r>
              <a:rPr lang="ko-KR" altLang="en-US" sz="4000" b="1" baseline="-25000" dirty="0">
                <a:ea typeface="맑은 고딕"/>
              </a:rPr>
              <a:t>(</a:t>
            </a:r>
            <a:r>
              <a:rPr lang="ko-KR" altLang="en-US" sz="4000" b="1" baseline="-25000" dirty="0" err="1">
                <a:ea typeface="맑은 고딕"/>
              </a:rPr>
              <a:t>g</a:t>
            </a:r>
            <a:r>
              <a:rPr lang="ko-KR" altLang="en-US" sz="4000" b="1" baseline="-25000" dirty="0">
                <a:ea typeface="맑은 고딕"/>
              </a:rPr>
              <a:t>)</a:t>
            </a: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248FB31E-725A-4D97-AB13-20AF47BF319F}"/>
              </a:ext>
            </a:extLst>
          </p:cNvPr>
          <p:cNvSpPr/>
          <p:nvPr/>
        </p:nvSpPr>
        <p:spPr>
          <a:xfrm>
            <a:off x="542056" y="4384834"/>
            <a:ext cx="1468798" cy="143495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700" b="1" dirty="0">
                <a:ea typeface="맑은 고딕"/>
              </a:rPr>
              <a:t>2</a:t>
            </a:r>
            <a:r>
              <a:rPr lang="ko-KR" altLang="en-US" sz="3700" b="1" dirty="0">
                <a:ea typeface="맑은 고딕"/>
              </a:rPr>
              <a:t>C</a:t>
            </a:r>
            <a:r>
              <a:rPr lang="ko-KR" altLang="en-US" sz="3700" b="1" baseline="-25000" dirty="0">
                <a:ea typeface="맑은 고딕"/>
              </a:rPr>
              <a:t>(</a:t>
            </a:r>
            <a:r>
              <a:rPr lang="ko-KR" altLang="en-US" sz="3700" b="1" baseline="-25000" dirty="0" err="1">
                <a:ea typeface="맑은 고딕"/>
              </a:rPr>
              <a:t>s</a:t>
            </a:r>
            <a:r>
              <a:rPr lang="ko-KR" altLang="en-US" sz="3700" b="1" baseline="-25000" dirty="0">
                <a:ea typeface="맑은 고딕"/>
              </a:rPr>
              <a:t>)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8A3DFAB6-C3D7-4BDC-A01B-0388674E82AF}"/>
              </a:ext>
            </a:extLst>
          </p:cNvPr>
          <p:cNvSpPr/>
          <p:nvPr/>
        </p:nvSpPr>
        <p:spPr>
          <a:xfrm>
            <a:off x="3716767" y="4540825"/>
            <a:ext cx="1303463" cy="1314053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ea typeface="맑은 고딕"/>
              </a:rPr>
              <a:t>o</a:t>
            </a:r>
            <a:r>
              <a:rPr lang="ko-KR" altLang="en-US" sz="3500" b="1" baseline="-25000" dirty="0">
                <a:ea typeface="맑은 고딕"/>
              </a:rPr>
              <a:t>2(</a:t>
            </a:r>
            <a:r>
              <a:rPr lang="en-US" altLang="ko-KR" sz="3500" b="1" baseline="-25000" dirty="0">
                <a:ea typeface="맑은 고딕"/>
              </a:rPr>
              <a:t>g</a:t>
            </a:r>
            <a:r>
              <a:rPr lang="ko-KR" altLang="en-US" sz="3500" b="1" baseline="-25000" dirty="0">
                <a:ea typeface="맑은 고딕"/>
              </a:rPr>
              <a:t>)</a:t>
            </a: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FF3AE576-8595-418C-A255-91C257A1F757}"/>
              </a:ext>
            </a:extLst>
          </p:cNvPr>
          <p:cNvSpPr/>
          <p:nvPr/>
        </p:nvSpPr>
        <p:spPr>
          <a:xfrm>
            <a:off x="6726143" y="4341724"/>
            <a:ext cx="2143276" cy="2118584"/>
          </a:xfrm>
          <a:prstGeom prst="ellipse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>
                <a:ea typeface="맑은 고딕"/>
              </a:rPr>
              <a:t>C</a:t>
            </a:r>
            <a:r>
              <a:rPr lang="en-US" altLang="ko-KR" sz="4500" b="1" dirty="0">
                <a:latin typeface="Malgun Gothic"/>
                <a:ea typeface="Malgun Gothic"/>
              </a:rPr>
              <a:t>O</a:t>
            </a:r>
            <a:r>
              <a:rPr lang="ko-KR" altLang="en-US" sz="4500" b="1" baseline="-25000" dirty="0">
                <a:ea typeface="맑은 고딕"/>
              </a:rPr>
              <a:t>(</a:t>
            </a:r>
            <a:r>
              <a:rPr lang="ko-KR" altLang="en-US" sz="4500" b="1" baseline="-25000" dirty="0" err="1">
                <a:ea typeface="맑은 고딕"/>
              </a:rPr>
              <a:t>g</a:t>
            </a:r>
            <a:r>
              <a:rPr lang="ko-KR" altLang="en-US" sz="4500" b="1" baseline="-25000" dirty="0">
                <a:ea typeface="맑은 고딕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96139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 RESULTS</a:t>
            </a:r>
            <a:endParaRPr lang="ko-KR" altLang="en-US" dirty="0"/>
          </a:p>
        </p:txBody>
      </p:sp>
      <p:pic>
        <p:nvPicPr>
          <p:cNvPr id="5" name="그림 5">
            <a:extLst>
              <a:ext uri="{FF2B5EF4-FFF2-40B4-BE49-F238E27FC236}">
                <a16:creationId xmlns:a16="http://schemas.microsoft.com/office/drawing/2014/main" id="{84D19F80-DF66-4060-8519-584004939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98158"/>
            <a:ext cx="8529280" cy="3959353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3F309A2-C498-4D95-A64B-1BE8B528F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5425492"/>
            <a:ext cx="8025224" cy="1056348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Malgun Gothic"/>
                <a:ea typeface="Malgun Gothic"/>
              </a:rPr>
              <a:t>Isothermal soak of C</a:t>
            </a:r>
            <a:r>
              <a:rPr lang="en-US" sz="2400" baseline="-25000" dirty="0">
                <a:latin typeface="Malgun Gothic"/>
                <a:ea typeface="Malgun Gothic"/>
              </a:rPr>
              <a:t>60</a:t>
            </a:r>
            <a:r>
              <a:rPr lang="en-US" sz="2400" dirty="0">
                <a:latin typeface="Malgun Gothic"/>
                <a:ea typeface="Malgun Gothic"/>
              </a:rPr>
              <a:t> at 750°C </a:t>
            </a:r>
          </a:p>
          <a:p>
            <a:r>
              <a:rPr lang="en-US" sz="2400" dirty="0">
                <a:latin typeface="Malgun Gothic"/>
                <a:ea typeface="Malgun Gothic"/>
              </a:rPr>
              <a:t>Final residue was 12% of the initial mass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4091B09-72DF-49DB-AE1F-B7C84A9EC83A}"/>
              </a:ext>
            </a:extLst>
          </p:cNvPr>
          <p:cNvSpPr/>
          <p:nvPr/>
        </p:nvSpPr>
        <p:spPr>
          <a:xfrm>
            <a:off x="251520" y="1129888"/>
            <a:ext cx="4536504" cy="504056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</a:rPr>
              <a:t>Third analysis: Fig.3</a:t>
            </a:r>
            <a:endParaRPr lang="ko-KR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7280D25A-8660-45F3-95F2-5D84C357CCE0}"/>
              </a:ext>
            </a:extLst>
          </p:cNvPr>
          <p:cNvSpPr/>
          <p:nvPr/>
        </p:nvSpPr>
        <p:spPr>
          <a:xfrm>
            <a:off x="251520" y="5524517"/>
            <a:ext cx="450202" cy="40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/>
              <a:t>1</a:t>
            </a:r>
            <a:endParaRPr lang="ko-KR" altLang="en-US" sz="3000" b="1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FFBB1E17-2AD7-4DBD-B6CC-2AA8BA6D0369}"/>
              </a:ext>
            </a:extLst>
          </p:cNvPr>
          <p:cNvSpPr/>
          <p:nvPr/>
        </p:nvSpPr>
        <p:spPr>
          <a:xfrm>
            <a:off x="251520" y="5995118"/>
            <a:ext cx="450202" cy="40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/>
              <a:t>2</a:t>
            </a:r>
            <a:endParaRPr lang="ko-KR" alt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3092807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131418" y="1628800"/>
            <a:ext cx="2880320" cy="1182325"/>
            <a:chOff x="5131418" y="1628800"/>
            <a:chExt cx="2880320" cy="1182325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5131418" y="2295227"/>
              <a:ext cx="2880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ko-KR" sz="14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131418" y="2564904"/>
              <a:ext cx="288032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155088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  <a:cs typeface="굴림" pitchFamily="50" charset="-127"/>
                </a:rPr>
                <a:t>04</a:t>
              </a:r>
              <a:endParaRPr kumimoji="1" lang="ko-KR" altLang="ko-KR" sz="32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</p:grpSp>
      <p:sp>
        <p:nvSpPr>
          <p:cNvPr id="7" name="Text Box 5">
            <a:extLst>
              <a:ext uri="{FF2B5EF4-FFF2-40B4-BE49-F238E27FC236}">
                <a16:creationId xmlns:a16="http://schemas.microsoft.com/office/drawing/2014/main" id="{38B2D8A9-C331-4991-B359-4655261A5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946" y="2449115"/>
            <a:ext cx="28803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altLang="ko-KR" sz="3200" b="1" dirty="0">
                <a:solidFill>
                  <a:schemeClr val="bg1"/>
                </a:solidFill>
                <a:latin typeface="Noto Sans" panose="020B0502040504020204" pitchFamily="34"/>
              </a:rPr>
              <a:t>Application</a:t>
            </a:r>
          </a:p>
        </p:txBody>
      </p:sp>
      <p:sp>
        <p:nvSpPr>
          <p:cNvPr id="8" name="부제목 2">
            <a:extLst>
              <a:ext uri="{FF2B5EF4-FFF2-40B4-BE49-F238E27FC236}">
                <a16:creationId xmlns:a16="http://schemas.microsoft.com/office/drawing/2014/main" id="{7100AD12-764F-1E47-96F6-06DAE4CA7DCF}"/>
              </a:ext>
            </a:extLst>
          </p:cNvPr>
          <p:cNvSpPr txBox="1">
            <a:spLocks/>
          </p:cNvSpPr>
          <p:nvPr/>
        </p:nvSpPr>
        <p:spPr>
          <a:xfrm>
            <a:off x="6516216" y="6260254"/>
            <a:ext cx="2520280" cy="5204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600000101010101" charset="0"/>
              </a:rPr>
              <a:t>Kim</a:t>
            </a:r>
            <a:r>
              <a:rPr lang="ko-KR" altLang="en-US" sz="2000" b="1" dirty="0">
                <a:solidFill>
                  <a:schemeClr val="bg1"/>
                </a:solidFill>
                <a:latin typeface="Noto Sans" panose="020B0600000101010101" charset="0"/>
              </a:rPr>
              <a:t> </a:t>
            </a:r>
            <a:r>
              <a:rPr lang="en-US" altLang="ko-KR" sz="2000" b="1" dirty="0" err="1">
                <a:solidFill>
                  <a:schemeClr val="bg1"/>
                </a:solidFill>
                <a:latin typeface="Noto Sans" panose="020B0600000101010101" charset="0"/>
              </a:rPr>
              <a:t>Seong</a:t>
            </a:r>
            <a:r>
              <a:rPr lang="en-US" altLang="ko-KR" sz="2000" b="1" dirty="0">
                <a:solidFill>
                  <a:schemeClr val="bg1"/>
                </a:solidFill>
                <a:latin typeface="Noto Sans" panose="020B0600000101010101" charset="0"/>
              </a:rPr>
              <a:t> Hwan</a:t>
            </a:r>
          </a:p>
        </p:txBody>
      </p:sp>
    </p:spTree>
    <p:extLst>
      <p:ext uri="{BB962C8B-B14F-4D97-AF65-F5344CB8AC3E}">
        <p14:creationId xmlns:p14="http://schemas.microsoft.com/office/powerpoint/2010/main" val="4174208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131418" y="1628800"/>
            <a:ext cx="2880320" cy="1182325"/>
            <a:chOff x="5131418" y="1628800"/>
            <a:chExt cx="2880320" cy="1182325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5131418" y="2295227"/>
              <a:ext cx="2880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ko-KR" sz="14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131418" y="2564904"/>
              <a:ext cx="288032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ts val="1200"/>
                </a:lnSpc>
                <a:defRPr/>
              </a:pPr>
              <a:endParaRPr lang="en-US" altLang="ko-KR" sz="1100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5796136" y="1628800"/>
              <a:ext cx="155088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chemeClr val="bg1"/>
                  </a:solidFill>
                  <a:latin typeface="Noto Sans" panose="020B0502040504020204" pitchFamily="34"/>
                  <a:ea typeface="맑은 고딕" panose="020B0503020000020004" pitchFamily="50" charset="-127"/>
                  <a:cs typeface="굴림" pitchFamily="50" charset="-127"/>
                </a:rPr>
                <a:t>01</a:t>
              </a:r>
              <a:endParaRPr kumimoji="1" lang="ko-KR" altLang="ko-KR" sz="3200" b="1" dirty="0">
                <a:solidFill>
                  <a:schemeClr val="bg1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endParaRPr>
            </a:p>
          </p:txBody>
        </p:sp>
      </p:grpSp>
      <p:sp>
        <p:nvSpPr>
          <p:cNvPr id="7" name="Text Box 5">
            <a:extLst>
              <a:ext uri="{FF2B5EF4-FFF2-40B4-BE49-F238E27FC236}">
                <a16:creationId xmlns:a16="http://schemas.microsoft.com/office/drawing/2014/main" id="{38B2D8A9-C331-4991-B359-4655261A5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946" y="2449115"/>
            <a:ext cx="2880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502040504020204" pitchFamily="34"/>
              </a:rPr>
              <a:t>Introduction </a:t>
            </a:r>
          </a:p>
          <a:p>
            <a:pP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502040504020204" pitchFamily="34"/>
              </a:rPr>
              <a:t>	     &amp; History</a:t>
            </a:r>
          </a:p>
        </p:txBody>
      </p:sp>
      <p:sp>
        <p:nvSpPr>
          <p:cNvPr id="8" name="부제목 2">
            <a:extLst>
              <a:ext uri="{FF2B5EF4-FFF2-40B4-BE49-F238E27FC236}">
                <a16:creationId xmlns:a16="http://schemas.microsoft.com/office/drawing/2014/main" id="{59EB7E83-2F78-444C-87A0-7A0546812F6E}"/>
              </a:ext>
            </a:extLst>
          </p:cNvPr>
          <p:cNvSpPr txBox="1">
            <a:spLocks/>
          </p:cNvSpPr>
          <p:nvPr/>
        </p:nvSpPr>
        <p:spPr>
          <a:xfrm>
            <a:off x="6876256" y="6260254"/>
            <a:ext cx="2160240" cy="5204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latin typeface="Noto Sans" panose="020B0600000101010101" charset="0"/>
              </a:rPr>
              <a:t>Kim Jae Sung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8C62E7B4-E81F-4764-A8BB-BA11CFAACAB7}"/>
              </a:ext>
            </a:extLst>
          </p:cNvPr>
          <p:cNvSpPr txBox="1">
            <a:spLocks/>
          </p:cNvSpPr>
          <p:nvPr/>
        </p:nvSpPr>
        <p:spPr>
          <a:xfrm>
            <a:off x="251520" y="-171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3500" b="1" i="1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r>
              <a:rPr lang="en-US" altLang="ko-KR" sz="2800" dirty="0"/>
              <a:t>Carbon</a:t>
            </a:r>
            <a:r>
              <a:rPr lang="en-US" altLang="ko-KR" dirty="0"/>
              <a:t> </a:t>
            </a:r>
            <a:r>
              <a:rPr lang="en-US" altLang="ko-KR" sz="1800" dirty="0"/>
              <a:t>- Graphene</a:t>
            </a:r>
            <a:endParaRPr lang="en-US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765C31-728C-49A8-BF2A-31D2FCDB3D77}"/>
              </a:ext>
            </a:extLst>
          </p:cNvPr>
          <p:cNvSpPr txBox="1"/>
          <p:nvPr/>
        </p:nvSpPr>
        <p:spPr>
          <a:xfrm>
            <a:off x="882381" y="1738683"/>
            <a:ext cx="2271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High Mobility</a:t>
            </a:r>
          </a:p>
          <a:p>
            <a:r>
              <a:rPr lang="en-US" altLang="ko-KR" dirty="0"/>
              <a:t>  - Heat </a:t>
            </a:r>
          </a:p>
          <a:p>
            <a:r>
              <a:rPr lang="en-US" altLang="ko-KR" dirty="0"/>
              <a:t>  - Electric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740FB8F-DBA4-41C7-B55B-8820A23F8D80}"/>
                  </a:ext>
                </a:extLst>
              </p:cNvPr>
              <p:cNvSpPr txBox="1"/>
              <p:nvPr/>
            </p:nvSpPr>
            <p:spPr>
              <a:xfrm>
                <a:off x="713205" y="4469042"/>
                <a:ext cx="352265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/>
                  <a:t>Semi-metal</a:t>
                </a:r>
              </a:p>
              <a:p>
                <a:r>
                  <a:rPr lang="en-US" altLang="ko-KR" dirty="0"/>
                  <a:t> 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  <m:r>
                      <a:rPr lang="en-US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altLang="ko-KR" dirty="0"/>
              </a:p>
              <a:p>
                <a:r>
                  <a:rPr lang="en-US" altLang="ko-KR" dirty="0"/>
                  <a:t>  - similar to speed of light 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740FB8F-DBA4-41C7-B55B-8820A23F8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205" y="4469042"/>
                <a:ext cx="3522650" cy="954107"/>
              </a:xfrm>
              <a:prstGeom prst="rect">
                <a:avLst/>
              </a:prstGeom>
              <a:blipFill>
                <a:blip r:embed="rId2"/>
                <a:stretch>
                  <a:fillRect l="-1903" t="-3185" b="-891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A5B8CD10-B893-422B-9463-269EF9E71E4E}"/>
              </a:ext>
            </a:extLst>
          </p:cNvPr>
          <p:cNvSpPr txBox="1"/>
          <p:nvPr/>
        </p:nvSpPr>
        <p:spPr>
          <a:xfrm>
            <a:off x="5057294" y="4429950"/>
            <a:ext cx="428982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Hall effect</a:t>
            </a:r>
          </a:p>
          <a:p>
            <a:r>
              <a:rPr lang="en-US" altLang="ko-KR" dirty="0"/>
              <a:t>  - Be observed at room temperature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FF3E5D-2876-49B9-B13A-354B85FE927D}"/>
              </a:ext>
            </a:extLst>
          </p:cNvPr>
          <p:cNvSpPr txBox="1"/>
          <p:nvPr/>
        </p:nvSpPr>
        <p:spPr>
          <a:xfrm>
            <a:off x="5253942" y="1712437"/>
            <a:ext cx="3641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Very Thin and Strong</a:t>
            </a:r>
          </a:p>
          <a:p>
            <a:r>
              <a:rPr lang="en-US" altLang="ko-KR" dirty="0"/>
              <a:t>  - 0.2nm</a:t>
            </a:r>
          </a:p>
          <a:p>
            <a:r>
              <a:rPr lang="en-US" altLang="ko-KR" dirty="0"/>
              <a:t>  - 200 times stronger than steel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C547DF5-5F83-47F6-8F13-919C7604DB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45" y="2920318"/>
            <a:ext cx="2333090" cy="1166546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6ACDFA8-66A0-4921-9148-85B950C0C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7337" y="2890383"/>
            <a:ext cx="2320041" cy="1315728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CD5E71E9-B7B8-4F6F-8DBA-69DF31770230}"/>
              </a:ext>
            </a:extLst>
          </p:cNvPr>
          <p:cNvGrpSpPr/>
          <p:nvPr/>
        </p:nvGrpSpPr>
        <p:grpSpPr>
          <a:xfrm>
            <a:off x="2915816" y="2486575"/>
            <a:ext cx="2291648" cy="1791378"/>
            <a:chOff x="4571996" y="2283178"/>
            <a:chExt cx="3048006" cy="2370665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B0C50AAB-4557-4EF2-A647-8889B09E3AA7}"/>
                </a:ext>
              </a:extLst>
            </p:cNvPr>
            <p:cNvCxnSpPr>
              <a:cxnSpLocks/>
            </p:cNvCxnSpPr>
            <p:nvPr/>
          </p:nvCxnSpPr>
          <p:spPr>
            <a:xfrm>
              <a:off x="4571996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F17F18D6-AD38-46BE-BE4A-18D2073649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997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4BD87CC3-BB51-4100-BE99-8900F914D691}"/>
                </a:ext>
              </a:extLst>
            </p:cNvPr>
            <p:cNvSpPr/>
            <p:nvPr/>
          </p:nvSpPr>
          <p:spPr>
            <a:xfrm>
              <a:off x="4950178" y="2283178"/>
              <a:ext cx="2291644" cy="229164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</a:rPr>
                <a:t>Property</a:t>
              </a:r>
              <a:endParaRPr lang="ko-KR" altLang="en-US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31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896FA3E3-196B-4F6C-9A4C-EFAA13A2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altLang="ko-KR" dirty="0"/>
            </a:br>
            <a:r>
              <a:rPr lang="en-US" altLang="ko-KR" sz="3100" dirty="0"/>
              <a:t>Carbon</a:t>
            </a:r>
            <a:r>
              <a:rPr lang="en-US" altLang="ko-KR" dirty="0"/>
              <a:t> </a:t>
            </a:r>
            <a:r>
              <a:rPr lang="en-US" altLang="ko-KR" sz="2000" dirty="0"/>
              <a:t>- Graphene</a:t>
            </a:r>
            <a:br>
              <a:rPr lang="en-US" altLang="ko-KR" sz="2800" dirty="0"/>
            </a:b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D62BBF-BD19-4C20-9840-E461AF95F43A}"/>
              </a:ext>
            </a:extLst>
          </p:cNvPr>
          <p:cNvSpPr txBox="1"/>
          <p:nvPr/>
        </p:nvSpPr>
        <p:spPr>
          <a:xfrm>
            <a:off x="933091" y="1624419"/>
            <a:ext cx="2381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Solar</a:t>
            </a:r>
            <a:r>
              <a:rPr lang="ko-KR" altLang="en-US" sz="2000" b="1" dirty="0"/>
              <a:t> </a:t>
            </a:r>
            <a:r>
              <a:rPr lang="en-US" altLang="ko-KR" sz="2000" b="1" dirty="0"/>
              <a:t>Cell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4D4DAA-EFA1-4414-BA80-EE4896E52DEE}"/>
              </a:ext>
            </a:extLst>
          </p:cNvPr>
          <p:cNvSpPr txBox="1"/>
          <p:nvPr/>
        </p:nvSpPr>
        <p:spPr>
          <a:xfrm>
            <a:off x="755007" y="4056964"/>
            <a:ext cx="2003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Thin Speaker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47F8DC-6CC1-4A79-BBE4-29BE5D6B10AB}"/>
              </a:ext>
            </a:extLst>
          </p:cNvPr>
          <p:cNvSpPr txBox="1"/>
          <p:nvPr/>
        </p:nvSpPr>
        <p:spPr>
          <a:xfrm>
            <a:off x="5554396" y="4357713"/>
            <a:ext cx="413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Transparent Electrode Film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CCA717-5D8D-4499-9046-0EEF63C0DC88}"/>
              </a:ext>
            </a:extLst>
          </p:cNvPr>
          <p:cNvSpPr txBox="1"/>
          <p:nvPr/>
        </p:nvSpPr>
        <p:spPr>
          <a:xfrm>
            <a:off x="5776925" y="1741313"/>
            <a:ext cx="3818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Flexible Display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4075BD4-FD51-446D-8C57-BE8166A6D8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796" t="35350" r="33704" b="21810"/>
          <a:stretch/>
        </p:blipFill>
        <p:spPr>
          <a:xfrm>
            <a:off x="414067" y="2099262"/>
            <a:ext cx="2211484" cy="163971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C8F631E2-6D83-4935-8E10-4953569B6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3003" y="4829361"/>
            <a:ext cx="2162450" cy="147046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51F348BF-3EF9-438F-8D59-8C2723D957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335" y="2383266"/>
            <a:ext cx="2352089" cy="1490760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C04B7769-952B-41AF-9E5C-56DE77DC08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57823"/>
            <a:ext cx="3048005" cy="1486307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DF41BD11-377C-461D-ABDD-C49F27F3D3DE}"/>
              </a:ext>
            </a:extLst>
          </p:cNvPr>
          <p:cNvGrpSpPr/>
          <p:nvPr/>
        </p:nvGrpSpPr>
        <p:grpSpPr>
          <a:xfrm>
            <a:off x="2879723" y="2379474"/>
            <a:ext cx="2678730" cy="2023404"/>
            <a:chOff x="4571996" y="2283178"/>
            <a:chExt cx="3048006" cy="2370665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9D2FDB4B-C292-4DF4-898E-D882287FFA65}"/>
                </a:ext>
              </a:extLst>
            </p:cNvPr>
            <p:cNvCxnSpPr>
              <a:cxnSpLocks/>
            </p:cNvCxnSpPr>
            <p:nvPr/>
          </p:nvCxnSpPr>
          <p:spPr>
            <a:xfrm>
              <a:off x="4571996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C0ABA93C-B5BC-46B1-B363-514C2908A6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997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DCB9351A-FDFC-4AF7-BAE7-A970D022FC84}"/>
                </a:ext>
              </a:extLst>
            </p:cNvPr>
            <p:cNvSpPr/>
            <p:nvPr/>
          </p:nvSpPr>
          <p:spPr>
            <a:xfrm>
              <a:off x="4950178" y="2283178"/>
              <a:ext cx="2291644" cy="229164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</a:rPr>
                <a:t>Application</a:t>
              </a:r>
              <a:endParaRPr lang="ko-KR" altLang="en-US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069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896FA3E3-196B-4F6C-9A4C-EFAA13A2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Carbon</a:t>
            </a:r>
            <a:r>
              <a:rPr lang="en-US" altLang="ko-KR" dirty="0"/>
              <a:t> </a:t>
            </a:r>
            <a:r>
              <a:rPr lang="en-US" altLang="ko-KR" sz="1800" dirty="0"/>
              <a:t>- Fullerene</a:t>
            </a:r>
            <a:endParaRPr lang="ko-KR" altLang="en-US" sz="1800" dirty="0"/>
          </a:p>
        </p:txBody>
      </p:sp>
      <p:pic>
        <p:nvPicPr>
          <p:cNvPr id="5" name="Picture 2" descr="표적 지향형 약물 전달 시스템에 대한 이미지 검색결과">
            <a:hlinkClick r:id="rId3"/>
            <a:extLst>
              <a:ext uri="{FF2B5EF4-FFF2-40B4-BE49-F238E27FC236}">
                <a16:creationId xmlns:a16="http://schemas.microsoft.com/office/drawing/2014/main" id="{6E71B234-6F35-444A-AE2E-583A7D86E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4" y="2209293"/>
            <a:ext cx="2676452" cy="134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2FA37D-F3F5-4258-A776-7F6DC51BAAF2}"/>
              </a:ext>
            </a:extLst>
          </p:cNvPr>
          <p:cNvSpPr txBox="1"/>
          <p:nvPr/>
        </p:nvSpPr>
        <p:spPr>
          <a:xfrm>
            <a:off x="341349" y="3801399"/>
            <a:ext cx="2752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Super-Conductor</a:t>
            </a:r>
            <a:endParaRPr lang="ko-KR" altLang="en-US" sz="20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406A39-1605-4E3D-8AAC-9802BDF5D6F4}"/>
              </a:ext>
            </a:extLst>
          </p:cNvPr>
          <p:cNvSpPr txBox="1"/>
          <p:nvPr/>
        </p:nvSpPr>
        <p:spPr>
          <a:xfrm>
            <a:off x="2555776" y="240931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In ‘Targeted-Oriented Drug Transport Systems', Fullerene can be used as such carriers to carry anticancer drug.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3BE7618-50A0-4E27-A625-81F80A90EB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086" t="24652" r="45174" b="37496"/>
          <a:stretch/>
        </p:blipFill>
        <p:spPr>
          <a:xfrm>
            <a:off x="6749281" y="3815192"/>
            <a:ext cx="2187292" cy="21421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5B09F5-48A4-4315-B74B-037B7846921E}"/>
              </a:ext>
            </a:extLst>
          </p:cNvPr>
          <p:cNvSpPr txBox="1"/>
          <p:nvPr/>
        </p:nvSpPr>
        <p:spPr>
          <a:xfrm>
            <a:off x="744274" y="4250354"/>
            <a:ext cx="65640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altLang="ko-KR" dirty="0"/>
              <a:t>Fullerene with alkali metal has superconductivity </a:t>
            </a:r>
          </a:p>
          <a:p>
            <a:pPr marL="285750" indent="-285750">
              <a:buFontTx/>
              <a:buChar char="-"/>
            </a:pPr>
            <a:r>
              <a:rPr lang="en-US" altLang="ko-KR" dirty="0"/>
              <a:t>High-temperature superconductors are used in semiconductor devices.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4DFEE5C-322A-4CDE-892E-B8D63C05EA54}"/>
                  </a:ext>
                </a:extLst>
              </p:cNvPr>
              <p:cNvSpPr txBox="1"/>
              <p:nvPr/>
            </p:nvSpPr>
            <p:spPr>
              <a:xfrm>
                <a:off x="6905378" y="5957372"/>
                <a:ext cx="18750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𝐶𝑠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𝑠𝑡𝑟𝑢𝑐𝑡𝑢𝑟𝑒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4DFEE5C-322A-4CDE-892E-B8D63C05E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5378" y="5957372"/>
                <a:ext cx="1875098" cy="369332"/>
              </a:xfrm>
              <a:prstGeom prst="rect">
                <a:avLst/>
              </a:prstGeom>
              <a:blipFill>
                <a:blip r:embed="rId6"/>
                <a:stretch>
                  <a:fillRect r="-326" b="-163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그림 10">
            <a:extLst>
              <a:ext uri="{FF2B5EF4-FFF2-40B4-BE49-F238E27FC236}">
                <a16:creationId xmlns:a16="http://schemas.microsoft.com/office/drawing/2014/main" id="{2D16915B-39E6-4270-BE87-5E7782FEBC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8304" y="1268252"/>
            <a:ext cx="1286350" cy="1224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900DA10-0594-4B70-A7ED-7011028CC2F2}"/>
              </a:ext>
            </a:extLst>
          </p:cNvPr>
          <p:cNvSpPr txBox="1"/>
          <p:nvPr/>
        </p:nvSpPr>
        <p:spPr>
          <a:xfrm>
            <a:off x="395536" y="1684316"/>
            <a:ext cx="2752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Molecular Surgery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451763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896FA3E3-196B-4F6C-9A4C-EFAA13A2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Carbon</a:t>
            </a:r>
            <a:r>
              <a:rPr lang="en-US" altLang="ko-KR" dirty="0"/>
              <a:t> </a:t>
            </a:r>
            <a:r>
              <a:rPr lang="en-US" altLang="ko-KR" sz="1800" dirty="0"/>
              <a:t>- CNT</a:t>
            </a:r>
            <a:endParaRPr lang="ko-KR" altLang="en-US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DBF664-56E5-4AFA-98D4-D17367CD1D2E}"/>
              </a:ext>
            </a:extLst>
          </p:cNvPr>
          <p:cNvSpPr txBox="1"/>
          <p:nvPr/>
        </p:nvSpPr>
        <p:spPr>
          <a:xfrm>
            <a:off x="3582159" y="1888344"/>
            <a:ext cx="2761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Seawater Desalination</a:t>
            </a:r>
            <a:endParaRPr lang="ko-KR" altLang="en-US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2901E9F-E5B3-48A6-96F8-C95A5C8528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266" t="38751" r="32281" b="14303"/>
          <a:stretch/>
        </p:blipFill>
        <p:spPr>
          <a:xfrm>
            <a:off x="467544" y="2420887"/>
            <a:ext cx="2448272" cy="1823594"/>
          </a:xfrm>
          <a:prstGeom prst="rect">
            <a:avLst/>
          </a:prstGeom>
        </p:spPr>
      </p:pic>
      <p:pic>
        <p:nvPicPr>
          <p:cNvPr id="5" name="Picture 2" descr="cnt high speed semiconductor에 대한 이미지 검색결과">
            <a:extLst>
              <a:ext uri="{FF2B5EF4-FFF2-40B4-BE49-F238E27FC236}">
                <a16:creationId xmlns:a16="http://schemas.microsoft.com/office/drawing/2014/main" id="{FA3B1B32-DD6F-4C7A-BE42-515546CB26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6" y="2406152"/>
            <a:ext cx="2562144" cy="18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0EF34B16-7838-4EC3-8A04-B7DE344A0F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953" t="23056" r="22743" b="25955"/>
          <a:stretch/>
        </p:blipFill>
        <p:spPr>
          <a:xfrm>
            <a:off x="3419872" y="2533171"/>
            <a:ext cx="2923519" cy="15161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4E8B20-B8DC-48D2-9F1D-3463A6F86B23}"/>
              </a:ext>
            </a:extLst>
          </p:cNvPr>
          <p:cNvSpPr txBox="1"/>
          <p:nvPr/>
        </p:nvSpPr>
        <p:spPr>
          <a:xfrm>
            <a:off x="6365026" y="1682632"/>
            <a:ext cx="2623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High Speed </a:t>
            </a:r>
          </a:p>
          <a:p>
            <a:pPr algn="ctr"/>
            <a:r>
              <a:rPr lang="en-US" altLang="ko-KR" b="1" dirty="0"/>
              <a:t>Semi-Conductor</a:t>
            </a:r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5CE99B-C660-4975-88E7-D7BAD281D27A}"/>
              </a:ext>
            </a:extLst>
          </p:cNvPr>
          <p:cNvSpPr txBox="1"/>
          <p:nvPr/>
        </p:nvSpPr>
        <p:spPr>
          <a:xfrm>
            <a:off x="107504" y="1865037"/>
            <a:ext cx="376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FED</a:t>
            </a:r>
            <a:r>
              <a:rPr lang="en-US" altLang="ko-KR" dirty="0"/>
              <a:t>(</a:t>
            </a:r>
            <a:r>
              <a:rPr lang="en-US" altLang="ko-KR" b="1" dirty="0"/>
              <a:t>F</a:t>
            </a:r>
            <a:r>
              <a:rPr lang="en-US" altLang="ko-KR" dirty="0"/>
              <a:t>ield </a:t>
            </a:r>
            <a:r>
              <a:rPr lang="en-US" altLang="ko-KR" b="1" dirty="0"/>
              <a:t>E</a:t>
            </a:r>
            <a:r>
              <a:rPr lang="en-US" altLang="ko-KR" dirty="0"/>
              <a:t>mission </a:t>
            </a:r>
            <a:r>
              <a:rPr lang="en-US" altLang="ko-KR" b="1" dirty="0"/>
              <a:t>D</a:t>
            </a:r>
            <a:r>
              <a:rPr lang="en-US" altLang="ko-KR" dirty="0"/>
              <a:t>isplay) 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37F1D49-5E33-4460-8D2C-92DBC19AF0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147" t="50000" r="33318" b="22936"/>
          <a:stretch/>
        </p:blipFill>
        <p:spPr>
          <a:xfrm>
            <a:off x="210411" y="4371470"/>
            <a:ext cx="4017097" cy="182359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9D19191-2F92-499D-ACE0-49D8240ACB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391" y="4779359"/>
            <a:ext cx="2623666" cy="19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6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8C62E7B4-E81F-4764-A8BB-BA11CFAACAB7}"/>
              </a:ext>
            </a:extLst>
          </p:cNvPr>
          <p:cNvSpPr txBox="1">
            <a:spLocks/>
          </p:cNvSpPr>
          <p:nvPr/>
        </p:nvSpPr>
        <p:spPr>
          <a:xfrm>
            <a:off x="251520" y="-171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3500" b="1" i="1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r>
              <a:rPr lang="en-US" altLang="ko-KR" sz="2800" dirty="0"/>
              <a:t>Carbon</a:t>
            </a:r>
            <a:r>
              <a:rPr lang="en-US" altLang="ko-KR" dirty="0"/>
              <a:t> </a:t>
            </a:r>
            <a:r>
              <a:rPr lang="en-US" altLang="ko-KR" sz="1800" dirty="0"/>
              <a:t>– Glassy Carbon</a:t>
            </a:r>
            <a:endParaRPr lang="en-US" sz="18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D12DACC-9FB5-44DA-ABE1-0FEEFE951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546698"/>
            <a:ext cx="2082802" cy="20828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E880B0-8232-40CF-A209-307C7AD4AC16}"/>
              </a:ext>
            </a:extLst>
          </p:cNvPr>
          <p:cNvSpPr txBox="1"/>
          <p:nvPr/>
        </p:nvSpPr>
        <p:spPr>
          <a:xfrm>
            <a:off x="251520" y="1968524"/>
            <a:ext cx="431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Glassy Carbon electrode</a:t>
            </a:r>
            <a:endParaRPr lang="ko-KR" altLang="en-US" sz="2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86048-B446-4086-8DF8-7B5A7EAA9613}"/>
              </a:ext>
            </a:extLst>
          </p:cNvPr>
          <p:cNvSpPr txBox="1"/>
          <p:nvPr/>
        </p:nvSpPr>
        <p:spPr>
          <a:xfrm>
            <a:off x="421787" y="2438853"/>
            <a:ext cx="749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u="sng" dirty="0"/>
              <a:t>Advantage</a:t>
            </a:r>
          </a:p>
          <a:p>
            <a:r>
              <a:rPr lang="en-US" altLang="ko-KR" dirty="0"/>
              <a:t>  - Wide oxidation-reduction range of H2O</a:t>
            </a:r>
          </a:p>
          <a:p>
            <a:r>
              <a:rPr lang="en-US" altLang="ko-KR" dirty="0"/>
              <a:t>  - Avoid reaction of H2O easily, so can add various overpotential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66B235-7BD6-43EB-B2DE-CD865C06DE46}"/>
              </a:ext>
            </a:extLst>
          </p:cNvPr>
          <p:cNvSpPr txBox="1"/>
          <p:nvPr/>
        </p:nvSpPr>
        <p:spPr>
          <a:xfrm>
            <a:off x="421787" y="3502622"/>
            <a:ext cx="749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u="sng" dirty="0"/>
              <a:t>Weakness</a:t>
            </a:r>
          </a:p>
          <a:p>
            <a:r>
              <a:rPr lang="en-US" altLang="ko-KR" dirty="0"/>
              <a:t>  - GC electrode surface can be polluted easily than Au, Pt electrode</a:t>
            </a:r>
          </a:p>
          <a:p>
            <a:r>
              <a:rPr lang="en-US" altLang="ko-KR" dirty="0"/>
              <a:t>  - Weaker than Au, Pt electrode</a:t>
            </a:r>
            <a:endParaRPr lang="ko-KR" altLang="en-US" dirty="0"/>
          </a:p>
        </p:txBody>
      </p:sp>
      <p:pic>
        <p:nvPicPr>
          <p:cNvPr id="8" name="Picture 2" descr="Glassy carbon에 대한 이미지 검색결과">
            <a:hlinkClick r:id="rId3"/>
            <a:extLst>
              <a:ext uri="{FF2B5EF4-FFF2-40B4-BE49-F238E27FC236}">
                <a16:creationId xmlns:a16="http://schemas.microsoft.com/office/drawing/2014/main" id="{6A40431B-E4CC-4932-A421-034DC932D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9901"/>
            <a:ext cx="1917965" cy="158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5522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Phosphorus</a:t>
            </a:r>
            <a:r>
              <a:rPr lang="ko-KR" altLang="en-US" dirty="0"/>
              <a:t> </a:t>
            </a:r>
            <a:r>
              <a:rPr lang="en-US" altLang="ko-KR" sz="1800" dirty="0"/>
              <a:t>– Black Phosphorus</a:t>
            </a:r>
            <a:endParaRPr lang="ko-KR" altLang="en-US" sz="1800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0E2CF202-FFAA-45C9-A5F1-7A259C975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17980" y="228259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CD6121F1-574B-41BB-86AB-DDFE8038DC47}"/>
              </a:ext>
            </a:extLst>
          </p:cNvPr>
          <p:cNvGrpSpPr/>
          <p:nvPr/>
        </p:nvGrpSpPr>
        <p:grpSpPr>
          <a:xfrm>
            <a:off x="3094923" y="2784553"/>
            <a:ext cx="2291648" cy="1791378"/>
            <a:chOff x="4571996" y="2283178"/>
            <a:chExt cx="3048006" cy="2370665"/>
          </a:xfrm>
        </p:grpSpPr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C33D94CF-1301-4F57-AAA9-D921FB534084}"/>
                </a:ext>
              </a:extLst>
            </p:cNvPr>
            <p:cNvCxnSpPr>
              <a:cxnSpLocks/>
            </p:cNvCxnSpPr>
            <p:nvPr/>
          </p:nvCxnSpPr>
          <p:spPr>
            <a:xfrm>
              <a:off x="4571996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E5CA2066-C6EF-4994-A225-3607A2A001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1997" y="2424288"/>
              <a:ext cx="3048005" cy="2229555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192BD555-159A-4F20-9CAF-EBB23CFB1481}"/>
                </a:ext>
              </a:extLst>
            </p:cNvPr>
            <p:cNvSpPr/>
            <p:nvPr/>
          </p:nvSpPr>
          <p:spPr>
            <a:xfrm>
              <a:off x="4950178" y="2283178"/>
              <a:ext cx="2291644" cy="229164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</a:rPr>
                <a:t>Property</a:t>
              </a:r>
              <a:endParaRPr lang="ko-KR" altLang="en-US" b="1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C8CA701-8FD5-413E-80A9-10CF91B1A192}"/>
                  </a:ext>
                </a:extLst>
              </p:cNvPr>
              <p:cNvSpPr txBox="1"/>
              <p:nvPr/>
            </p:nvSpPr>
            <p:spPr>
              <a:xfrm>
                <a:off x="101536" y="1943833"/>
                <a:ext cx="2958296" cy="9777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/>
                  <a:t>High Electric Mobility</a:t>
                </a:r>
              </a:p>
              <a:p>
                <a:r>
                  <a:rPr lang="en-US" altLang="ko-KR" dirty="0"/>
                  <a:t>  - 1000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𝑉𝑠</m:t>
                    </m:r>
                  </m:oMath>
                </a14:m>
                <a:endParaRPr lang="en-US" altLang="ko-KR" dirty="0"/>
              </a:p>
              <a:p>
                <a:r>
                  <a:rPr lang="en-US" altLang="ko-KR" dirty="0"/>
                  <a:t>  - Higher than graphene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C8CA701-8FD5-413E-80A9-10CF91B1A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36" y="1943833"/>
                <a:ext cx="2958296" cy="977768"/>
              </a:xfrm>
              <a:prstGeom prst="rect">
                <a:avLst/>
              </a:prstGeom>
              <a:blipFill>
                <a:blip r:embed="rId2"/>
                <a:stretch>
                  <a:fillRect l="-2268" t="-3750" b="-687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3A48EDA1-3865-4B50-BEE7-D75A946E19AA}"/>
              </a:ext>
            </a:extLst>
          </p:cNvPr>
          <p:cNvSpPr txBox="1"/>
          <p:nvPr/>
        </p:nvSpPr>
        <p:spPr>
          <a:xfrm>
            <a:off x="445669" y="4501909"/>
            <a:ext cx="369428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Semi-Conductor</a:t>
            </a:r>
          </a:p>
          <a:p>
            <a:r>
              <a:rPr lang="en-US" altLang="ko-KR" dirty="0"/>
              <a:t>  - Band gap(Limited) </a:t>
            </a:r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E94AEC-3BF4-47B8-AB59-AB501DD76001}"/>
              </a:ext>
            </a:extLst>
          </p:cNvPr>
          <p:cNvSpPr txBox="1"/>
          <p:nvPr/>
        </p:nvSpPr>
        <p:spPr>
          <a:xfrm>
            <a:off x="5076056" y="4601180"/>
            <a:ext cx="51286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Naturally Oxidation</a:t>
            </a:r>
          </a:p>
          <a:p>
            <a:r>
              <a:rPr lang="en-US" altLang="ko-KR" dirty="0"/>
              <a:t>  - Difficult to use to semi-conductor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390F76-EBE2-4E0B-904D-9526BF1949DB}"/>
              </a:ext>
            </a:extLst>
          </p:cNvPr>
          <p:cNvSpPr txBox="1"/>
          <p:nvPr/>
        </p:nvSpPr>
        <p:spPr>
          <a:xfrm>
            <a:off x="5310136" y="2034144"/>
            <a:ext cx="4192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Very Thin and Strong</a:t>
            </a:r>
          </a:p>
          <a:p>
            <a:r>
              <a:rPr lang="en-US" altLang="ko-KR" dirty="0"/>
              <a:t>  - 0.2nm</a:t>
            </a:r>
          </a:p>
          <a:p>
            <a:r>
              <a:rPr lang="en-US" altLang="ko-KR" dirty="0"/>
              <a:t>  - 200 times stronger than steel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C434732D-CB58-4172-9965-6668E50A3E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16" t="-11639" r="-3140" b="14320"/>
          <a:stretch/>
        </p:blipFill>
        <p:spPr>
          <a:xfrm>
            <a:off x="614042" y="3098757"/>
            <a:ext cx="2319912" cy="106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05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2800" dirty="0"/>
              <a:t>Phosphorus</a:t>
            </a:r>
            <a:r>
              <a:rPr lang="ko-KR" altLang="en-US" dirty="0"/>
              <a:t> </a:t>
            </a:r>
            <a:r>
              <a:rPr lang="en-US" altLang="ko-KR" sz="1800" dirty="0"/>
              <a:t>– Black Phosphorus</a:t>
            </a:r>
            <a:endParaRPr lang="ko-KR" altLang="en-US" sz="18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401161D-274A-4D64-80CE-10B8849DEE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69" t="24652" r="42694" b="35405"/>
          <a:stretch/>
        </p:blipFill>
        <p:spPr>
          <a:xfrm>
            <a:off x="4572001" y="2583958"/>
            <a:ext cx="4415966" cy="252222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0F13AAC-1C26-47B1-B2F3-BF29ECA616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281" t="10834" r="7015" b="16804"/>
          <a:stretch/>
        </p:blipFill>
        <p:spPr>
          <a:xfrm>
            <a:off x="179512" y="1869528"/>
            <a:ext cx="4190482" cy="34316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D0A87B2-4D9B-480C-BE18-A59DB615DAF4}"/>
                  </a:ext>
                </a:extLst>
              </p:cNvPr>
              <p:cNvSpPr txBox="1"/>
              <p:nvPr/>
            </p:nvSpPr>
            <p:spPr>
              <a:xfrm>
                <a:off x="3275856" y="5301208"/>
                <a:ext cx="259228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4000" b="1" i="1" smtClean="0">
                          <a:latin typeface="Cambria Math" panose="02040503050406030204" pitchFamily="18" charset="0"/>
                        </a:rPr>
                        <m:t>𝑻𝒊</m:t>
                      </m:r>
                      <m:sSub>
                        <m:sSubPr>
                          <m:ctrlPr>
                            <a:rPr lang="en-US" altLang="ko-KR" sz="4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4000" b="1" i="1" smtClean="0">
                              <a:latin typeface="Cambria Math" panose="02040503050406030204" pitchFamily="18" charset="0"/>
                            </a:rPr>
                            <m:t>𝑶</m:t>
                          </m:r>
                        </m:e>
                        <m:sub>
                          <m:r>
                            <a:rPr lang="en-US" altLang="ko-KR" sz="40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ko-KR" altLang="en-US" sz="4000" b="1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D0A87B2-4D9B-480C-BE18-A59DB615D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5301208"/>
                <a:ext cx="2592288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779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나무이(가) 표시된 사진&#10;&#10;자동 생성된 설명">
            <a:extLst>
              <a:ext uri="{FF2B5EF4-FFF2-40B4-BE49-F238E27FC236}">
                <a16:creationId xmlns:a16="http://schemas.microsoft.com/office/drawing/2014/main" id="{30BB468A-028D-4F85-9F07-AD28086AE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981" y="953949"/>
            <a:ext cx="2235208" cy="16628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Silicon</a:t>
            </a:r>
            <a:r>
              <a:rPr lang="ko-KR" altLang="en-US" dirty="0"/>
              <a:t> </a:t>
            </a:r>
            <a:r>
              <a:rPr lang="en-US" altLang="ko-KR" sz="1600" dirty="0"/>
              <a:t>– Amorphous Silicon</a:t>
            </a:r>
            <a:endParaRPr lang="ko-KR" altLang="en-US" sz="16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5BE2D1E-918F-4D97-A066-889D05518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5679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DF7AC7C-25AD-45C7-92AD-5B46E7D145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77072"/>
            <a:ext cx="3395542" cy="2273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24BAB2-5439-47EC-847C-4BD4B8A9B2E8}"/>
              </a:ext>
            </a:extLst>
          </p:cNvPr>
          <p:cNvSpPr txBox="1"/>
          <p:nvPr/>
        </p:nvSpPr>
        <p:spPr>
          <a:xfrm>
            <a:off x="388717" y="1549375"/>
            <a:ext cx="3426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/>
              <a:t>Photovoltaics Solar Cell </a:t>
            </a:r>
            <a:endParaRPr lang="ko-KR" altLang="en-US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E92D29-4712-478F-93A8-450DA1C9E534}"/>
              </a:ext>
            </a:extLst>
          </p:cNvPr>
          <p:cNvSpPr txBox="1"/>
          <p:nvPr/>
        </p:nvSpPr>
        <p:spPr>
          <a:xfrm>
            <a:off x="611560" y="2010363"/>
            <a:ext cx="6736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- Vacuum evaporation process is simple and inexpensive. </a:t>
            </a:r>
            <a:br>
              <a:rPr lang="en-US" altLang="ko-KR" dirty="0"/>
            </a:br>
            <a:r>
              <a:rPr lang="en-US" altLang="ko-KR" dirty="0"/>
              <a:t>- Used in calculators because of low efficiency</a:t>
            </a:r>
            <a:br>
              <a:rPr lang="en-US" altLang="ko-KR" dirty="0"/>
            </a:br>
            <a:r>
              <a:rPr lang="en-US" altLang="ko-KR" dirty="0"/>
              <a:t>- Develop of technology have made it more attractive in the use of solar cells by increasing efficiency.</a:t>
            </a:r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55DFE2F-EB08-402A-8A1C-948C9042C6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86" y="4077072"/>
            <a:ext cx="4336648" cy="2182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61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A5C19D8E-05D3-4DEE-9924-4CCCBBBE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86954"/>
            <a:ext cx="7992888" cy="796908"/>
          </a:xfrm>
        </p:spPr>
        <p:txBody>
          <a:bodyPr/>
          <a:lstStyle/>
          <a:p>
            <a:r>
              <a:rPr lang="en-US" altLang="ko-KR" dirty="0"/>
              <a:t>Reference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DB09A8-7D5C-4A90-9869-F99B284ADC10}"/>
              </a:ext>
            </a:extLst>
          </p:cNvPr>
          <p:cNvSpPr txBox="1"/>
          <p:nvPr/>
        </p:nvSpPr>
        <p:spPr>
          <a:xfrm>
            <a:off x="179512" y="1412776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i="1" dirty="0"/>
              <a:t>-Thermal Analysis of Carbon Allotropes,    </a:t>
            </a:r>
            <a:r>
              <a:rPr lang="en-US" altLang="ko-KR" sz="1600" i="1" dirty="0" err="1"/>
              <a:t>D.M.Crumpton</a:t>
            </a:r>
            <a:r>
              <a:rPr lang="en-US" altLang="ko-KR" sz="1600" i="1" dirty="0"/>
              <a:t>, </a:t>
            </a:r>
            <a:r>
              <a:rPr lang="en-US" altLang="ko-KR" sz="1600" i="1" dirty="0" err="1"/>
              <a:t>R.A.Laitinen</a:t>
            </a:r>
            <a:r>
              <a:rPr lang="en-US" altLang="ko-KR" sz="1600" i="1" dirty="0"/>
              <a:t>, </a:t>
            </a:r>
            <a:r>
              <a:rPr lang="en-US" altLang="ko-KR" sz="1600" i="1" dirty="0" err="1"/>
              <a:t>J.Smieja</a:t>
            </a:r>
            <a:r>
              <a:rPr lang="en-US" altLang="ko-KR" sz="1600" i="1" dirty="0"/>
              <a:t>, and </a:t>
            </a:r>
            <a:r>
              <a:rPr lang="en-US" altLang="ko-KR" sz="1600" i="1" dirty="0" err="1"/>
              <a:t>D.A.Cleary</a:t>
            </a:r>
            <a:r>
              <a:rPr lang="en-US" altLang="ko-KR" sz="1600" i="1" dirty="0"/>
              <a:t>, Gonzaga University, </a:t>
            </a:r>
            <a:r>
              <a:rPr lang="en-US" altLang="ko-KR" sz="1600" i="1" dirty="0" err="1"/>
              <a:t>Spokana</a:t>
            </a:r>
            <a:r>
              <a:rPr lang="en-US" altLang="ko-KR" sz="1600" i="1" dirty="0"/>
              <a:t>, WA 99258</a:t>
            </a:r>
            <a:endParaRPr lang="en-US" altLang="ko-KR" sz="2000" i="1" dirty="0"/>
          </a:p>
          <a:p>
            <a:r>
              <a:rPr lang="en-US" altLang="ko-KR" sz="2000" i="1" dirty="0"/>
              <a:t>-</a:t>
            </a:r>
            <a:r>
              <a:rPr lang="en-US" altLang="ko-KR" u="sng" dirty="0">
                <a:hlinkClick r:id="rId2"/>
              </a:rPr>
              <a:t>https://en.m.wikipedia.org/wiki/Allotropy</a:t>
            </a:r>
            <a:endParaRPr lang="en-US" altLang="ko-KR" dirty="0"/>
          </a:p>
          <a:p>
            <a:r>
              <a:rPr lang="en-US" altLang="ko-KR" sz="2000" i="1" dirty="0"/>
              <a:t>-</a:t>
            </a:r>
            <a:r>
              <a:rPr lang="en-US" altLang="ko-KR" u="sng" dirty="0">
                <a:hlinkClick r:id="rId3"/>
              </a:rPr>
              <a:t>http://www.chemistryexplained.com/A-Ar/Allotropes.html</a:t>
            </a:r>
            <a:endParaRPr lang="en-US" altLang="ko-KR" u="sng" dirty="0"/>
          </a:p>
          <a:p>
            <a:r>
              <a:rPr lang="en-US" altLang="ko-KR" u="sng" dirty="0"/>
              <a:t>-</a:t>
            </a:r>
            <a:r>
              <a:rPr lang="en-US" altLang="ko-KR" u="sng" dirty="0">
                <a:hlinkClick r:id="rId4"/>
              </a:rPr>
              <a:t>https://archive.org/details/theoryofallotrop00smitrich/page/n9</a:t>
            </a:r>
            <a:endParaRPr lang="en-US" altLang="ko-KR" u="sng" dirty="0"/>
          </a:p>
          <a:p>
            <a:r>
              <a:rPr lang="en-US" altLang="ko-KR" dirty="0">
                <a:hlinkClick r:id="rId5"/>
              </a:rPr>
              <a:t>https://en.wikipedia.org/wiki/Silicon</a:t>
            </a:r>
            <a:endParaRPr lang="en-US" altLang="ko-KR" dirty="0"/>
          </a:p>
          <a:p>
            <a:r>
              <a:rPr lang="en-US" altLang="ko-KR" dirty="0">
                <a:hlinkClick r:id="rId6"/>
              </a:rPr>
              <a:t>https://en.wikipedia.org/wiki/Allotropes_of_phosphorus</a:t>
            </a:r>
            <a:endParaRPr lang="en-US" altLang="ko-KR" dirty="0"/>
          </a:p>
          <a:p>
            <a:r>
              <a:rPr lang="en-US" altLang="ko-KR" dirty="0"/>
              <a:t>https://en.wikipedia.org/wiki/Allotropes_of_carbon</a:t>
            </a:r>
          </a:p>
          <a:p>
            <a:r>
              <a:rPr lang="en-US" altLang="ko-KR" dirty="0" err="1"/>
              <a:t>Graphene:New</a:t>
            </a:r>
            <a:r>
              <a:rPr lang="en-US" altLang="ko-KR" dirty="0"/>
              <a:t> physics in two dimensions, Nuno Peres, University of Minho, ResearchGate.</a:t>
            </a:r>
          </a:p>
          <a:p>
            <a:r>
              <a:rPr lang="en-US" altLang="ko-KR" dirty="0"/>
              <a:t>Physical Review B : condensed matter and optical physics</a:t>
            </a:r>
          </a:p>
          <a:p>
            <a:r>
              <a:rPr lang="en-US" altLang="ko-KR" u="sng" dirty="0">
                <a:hlinkClick r:id="rId7"/>
              </a:rPr>
              <a:t>https://en.wikipedia.org/wiki/Amorphous_silicon</a:t>
            </a:r>
            <a:endParaRPr lang="en-US" altLang="ko-KR" dirty="0"/>
          </a:p>
          <a:p>
            <a:r>
              <a:rPr lang="en-US" altLang="ko-KR" u="sng" dirty="0">
                <a:hlinkClick r:id="rId8"/>
              </a:rPr>
              <a:t>https://www.researchgate.net/publication/311966710_Fundamental_properties_of_high-quality_carbon_nanofoam_From_low_to_high_density</a:t>
            </a:r>
            <a:r>
              <a:rPr lang="en-US" altLang="ko-KR" dirty="0"/>
              <a:t> </a:t>
            </a:r>
          </a:p>
          <a:p>
            <a:r>
              <a:rPr lang="en-US" altLang="ko-KR" u="sng" dirty="0">
                <a:hlinkClick r:id="rId9"/>
              </a:rPr>
              <a:t>https://blog.naver.com/energium/221539046877</a:t>
            </a:r>
            <a:r>
              <a:rPr lang="en-US" altLang="ko-KR" dirty="0"/>
              <a:t> </a:t>
            </a:r>
          </a:p>
          <a:p>
            <a:r>
              <a:rPr lang="en-US" altLang="ko-KR" u="sng" dirty="0">
                <a:hlinkClick r:id="rId10"/>
              </a:rPr>
              <a:t>https://en.wikipedia.org/wiki/Allotropes_of_carbon</a:t>
            </a:r>
            <a:r>
              <a:rPr lang="en-US" altLang="ko-K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82378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ctrTitle"/>
          </p:nvPr>
        </p:nvSpPr>
        <p:spPr>
          <a:xfrm>
            <a:off x="476454" y="1772816"/>
            <a:ext cx="9451050" cy="2304256"/>
          </a:xfrm>
        </p:spPr>
        <p:txBody>
          <a:bodyPr/>
          <a:lstStyle/>
          <a:p>
            <a:r>
              <a:rPr lang="en-US" altLang="ko-KR" dirty="0">
                <a:latin typeface="Noto Sans" panose="020B0502040504020204" pitchFamily="34"/>
              </a:rPr>
              <a:t>THANK YOU</a:t>
            </a:r>
            <a:endParaRPr lang="ko-KR" altLang="en-US" dirty="0">
              <a:latin typeface="Noto Sans" panose="020B0502040504020204" pitchFamily="34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11560" y="4005064"/>
            <a:ext cx="3280792" cy="40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1000">
                <a:solidFill>
                  <a:srgbClr val="6997CC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</a:rPr>
              <a:t>The image source of this contents was produced using an image of the </a:t>
            </a:r>
            <a:r>
              <a:rPr kumimoji="1" lang="en-US" altLang="ko-KR" sz="1000">
                <a:solidFill>
                  <a:srgbClr val="6E92E5"/>
                </a:solidFill>
                <a:latin typeface="Noto Sans" panose="020B0502040504020204" pitchFamily="34"/>
                <a:ea typeface="맑은 고딕" panose="020B0503020000020004" pitchFamily="50" charset="-127"/>
                <a:cs typeface="굴림" pitchFamily="50" charset="-127"/>
                <a:hlinkClick r:id="rId3"/>
              </a:rPr>
              <a:t>Utoimage</a:t>
            </a:r>
            <a:endParaRPr kumimoji="1" lang="en-US" altLang="ko-KR" sz="1000" dirty="0">
              <a:solidFill>
                <a:srgbClr val="6E92E5"/>
              </a:solidFill>
              <a:latin typeface="Noto Sans" panose="020B0502040504020204" pitchFamily="34"/>
              <a:ea typeface="맑은 고딕" panose="020B0503020000020004" pitchFamily="50" charset="-127"/>
              <a:cs typeface="굴림" pitchFamily="50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500" i="1" dirty="0"/>
              <a:t>Reason why we </a:t>
            </a:r>
            <a:r>
              <a:rPr lang="en-US" altLang="ko-KR" sz="3500" i="1"/>
              <a:t>choose allotrope</a:t>
            </a:r>
            <a:endParaRPr lang="ko-KR" altLang="en-US" sz="3500" i="1" dirty="0"/>
          </a:p>
        </p:txBody>
      </p:sp>
      <p:pic>
        <p:nvPicPr>
          <p:cNvPr id="3" name="내용 개체 틀 4">
            <a:extLst>
              <a:ext uri="{FF2B5EF4-FFF2-40B4-BE49-F238E27FC236}">
                <a16:creationId xmlns:a16="http://schemas.microsoft.com/office/drawing/2014/main" id="{867C22E0-2997-43DC-A754-38EF70A2D0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3758" y="1700808"/>
            <a:ext cx="3996444" cy="3996444"/>
          </a:xfrm>
        </p:spPr>
      </p:pic>
    </p:spTree>
    <p:extLst>
      <p:ext uri="{BB962C8B-B14F-4D97-AF65-F5344CB8AC3E}">
        <p14:creationId xmlns:p14="http://schemas.microsoft.com/office/powerpoint/2010/main" val="384960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What is allotrope?</a:t>
            </a:r>
            <a:endParaRPr lang="ko-KR" altLang="en-US" dirty="0"/>
          </a:p>
        </p:txBody>
      </p:sp>
      <p:pic>
        <p:nvPicPr>
          <p:cNvPr id="11" name="내용 개체 틀 4">
            <a:extLst>
              <a:ext uri="{FF2B5EF4-FFF2-40B4-BE49-F238E27FC236}">
                <a16:creationId xmlns:a16="http://schemas.microsoft.com/office/drawing/2014/main" id="{EABA9780-57B1-4AD2-A627-EA765A32D2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447" y="1196752"/>
            <a:ext cx="7379106" cy="5289892"/>
          </a:xfr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D9C1EA6-9A6E-446F-A5E6-125F389AF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196752"/>
            <a:ext cx="4894000" cy="48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3">
            <a:extLst>
              <a:ext uri="{FF2B5EF4-FFF2-40B4-BE49-F238E27FC236}">
                <a16:creationId xmlns:a16="http://schemas.microsoft.com/office/drawing/2014/main" id="{1849359E-F144-40C9-828D-53B141637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87313"/>
            <a:ext cx="7993062" cy="796925"/>
          </a:xfrm>
        </p:spPr>
        <p:txBody>
          <a:bodyPr>
            <a:normAutofit/>
          </a:bodyPr>
          <a:lstStyle/>
          <a:p>
            <a:r>
              <a:rPr lang="en-US" altLang="ko-KR" dirty="0"/>
              <a:t>History of allotrope</a:t>
            </a:r>
            <a:endParaRPr lang="ko-KR" altLang="en-US" dirty="0"/>
          </a:p>
        </p:txBody>
      </p:sp>
      <p:pic>
        <p:nvPicPr>
          <p:cNvPr id="12" name="내용 개체 틀 7" descr="사람, 남자, 실내, 창문이(가) 표시된 사진&#10;&#10;자동 생성된 설명">
            <a:extLst>
              <a:ext uri="{FF2B5EF4-FFF2-40B4-BE49-F238E27FC236}">
                <a16:creationId xmlns:a16="http://schemas.microsoft.com/office/drawing/2014/main" id="{263F3BE8-1AD9-461E-988A-D508CB47DE2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24" y="1340768"/>
            <a:ext cx="3575752" cy="4351338"/>
          </a:xfrm>
        </p:spPr>
      </p:pic>
      <p:sp>
        <p:nvSpPr>
          <p:cNvPr id="13" name="내용 개체 틀 5">
            <a:extLst>
              <a:ext uri="{FF2B5EF4-FFF2-40B4-BE49-F238E27FC236}">
                <a16:creationId xmlns:a16="http://schemas.microsoft.com/office/drawing/2014/main" id="{E5A89192-E344-49E3-85FE-3D2182A98BE9}"/>
              </a:ext>
            </a:extLst>
          </p:cNvPr>
          <p:cNvSpPr txBox="1">
            <a:spLocks/>
          </p:cNvSpPr>
          <p:nvPr/>
        </p:nvSpPr>
        <p:spPr>
          <a:xfrm>
            <a:off x="3934276" y="1340768"/>
            <a:ext cx="4968552" cy="45812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25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lang="ko-KR" altLang="en-US" sz="1800" kern="120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lang="ko-KR" altLang="en-US" sz="18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Discover  silicon, selenium, cerium, thorium</a:t>
            </a:r>
          </a:p>
          <a:p>
            <a:r>
              <a:rPr lang="en-US" altLang="ko-KR" dirty="0"/>
              <a:t>Develop a system of chemical notation</a:t>
            </a:r>
          </a:p>
          <a:p>
            <a:r>
              <a:rPr lang="en-US" altLang="ko-KR" dirty="0"/>
              <a:t>Use a new chemical terms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altLang="ko-KR" dirty="0"/>
              <a:t>  -catalysis, polymer, isomer, allotrope</a:t>
            </a:r>
          </a:p>
          <a:p>
            <a:r>
              <a:rPr lang="en-US" altLang="ko-KR" dirty="0"/>
              <a:t>Make the distinction organic and inorganic compound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64E39B-C241-4415-95A6-74873C471C6B}"/>
              </a:ext>
            </a:extLst>
          </p:cNvPr>
          <p:cNvSpPr txBox="1"/>
          <p:nvPr/>
        </p:nvSpPr>
        <p:spPr>
          <a:xfrm>
            <a:off x="611560" y="5921975"/>
            <a:ext cx="5112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Baron </a:t>
            </a:r>
            <a:r>
              <a:rPr lang="en-US" altLang="ko-KR" dirty="0" err="1"/>
              <a:t>Jöns</a:t>
            </a:r>
            <a:r>
              <a:rPr lang="en-US" altLang="ko-KR" dirty="0"/>
              <a:t> Jacob Berzelius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995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A5C19D8E-05D3-4DEE-9924-4CCCBBBE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86954"/>
            <a:ext cx="7992888" cy="796908"/>
          </a:xfrm>
        </p:spPr>
        <p:txBody>
          <a:bodyPr/>
          <a:lstStyle/>
          <a:p>
            <a:r>
              <a:rPr lang="en-US" altLang="ko-KR" dirty="0"/>
              <a:t>List of allotropes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3B151D-5B69-4E8D-A988-FECA0CA3DDC1}"/>
              </a:ext>
            </a:extLst>
          </p:cNvPr>
          <p:cNvSpPr txBox="1"/>
          <p:nvPr/>
        </p:nvSpPr>
        <p:spPr>
          <a:xfrm>
            <a:off x="323528" y="1539187"/>
            <a:ext cx="8496944" cy="1889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/>
              <a:t>Typically, elements capable of variable coordination number and/or oxidation states tend to exhibit greater numbers of allotropic forms. </a:t>
            </a:r>
            <a:endParaRPr kumimoji="1" lang="en-US" altLang="ko-KR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2000" dirty="0"/>
              <a:t>Another contributing factor is the ability of an element to catenate</a:t>
            </a:r>
            <a:endParaRPr lang="ko-KR" altLang="en-US" sz="2000" dirty="0"/>
          </a:p>
          <a:p>
            <a:pPr>
              <a:lnSpc>
                <a:spcPct val="150000"/>
              </a:lnSpc>
            </a:pPr>
            <a:endParaRPr kumimoji="1" lang="en-US" altLang="ko-KR" sz="2000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2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List of allotropes- Carbon</a:t>
            </a:r>
            <a:endParaRPr lang="ko-KR" altLang="en-US" dirty="0"/>
          </a:p>
        </p:txBody>
      </p:sp>
      <p:graphicFrame>
        <p:nvGraphicFramePr>
          <p:cNvPr id="4" name="표 7">
            <a:extLst>
              <a:ext uri="{FF2B5EF4-FFF2-40B4-BE49-F238E27FC236}">
                <a16:creationId xmlns:a16="http://schemas.microsoft.com/office/drawing/2014/main" id="{D52C5BAA-DC75-4B8E-B4B8-ECE3D76031AC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80367" y="1988840"/>
          <a:ext cx="3015324" cy="416944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15324">
                  <a:extLst>
                    <a:ext uri="{9D8B030D-6E8A-4147-A177-3AD203B41FA5}">
                      <a16:colId xmlns:a16="http://schemas.microsoft.com/office/drawing/2014/main" val="2503776535"/>
                    </a:ext>
                  </a:extLst>
                </a:gridCol>
              </a:tblGrid>
              <a:tr h="8338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Diamond</a:t>
                      </a:r>
                      <a:endParaRPr lang="ko-KR" altLang="en-US" b="0" dirty="0"/>
                    </a:p>
                  </a:txBody>
                  <a:tcPr marL="91862" marR="91862"/>
                </a:tc>
                <a:extLst>
                  <a:ext uri="{0D108BD9-81ED-4DB2-BD59-A6C34878D82A}">
                    <a16:rowId xmlns:a16="http://schemas.microsoft.com/office/drawing/2014/main" val="3163831900"/>
                  </a:ext>
                </a:extLst>
              </a:tr>
              <a:tr h="8338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Graphite</a:t>
                      </a:r>
                      <a:endParaRPr lang="ko-KR" altLang="en-US" dirty="0"/>
                    </a:p>
                  </a:txBody>
                  <a:tcPr marL="91862" marR="91862"/>
                </a:tc>
                <a:extLst>
                  <a:ext uri="{0D108BD9-81ED-4DB2-BD59-A6C34878D82A}">
                    <a16:rowId xmlns:a16="http://schemas.microsoft.com/office/drawing/2014/main" val="3068822935"/>
                  </a:ext>
                </a:extLst>
              </a:tr>
              <a:tr h="8338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Fullerene</a:t>
                      </a:r>
                      <a:endParaRPr lang="ko-KR" altLang="en-US" dirty="0"/>
                    </a:p>
                  </a:txBody>
                  <a:tcPr marL="91862" marR="91862"/>
                </a:tc>
                <a:extLst>
                  <a:ext uri="{0D108BD9-81ED-4DB2-BD59-A6C34878D82A}">
                    <a16:rowId xmlns:a16="http://schemas.microsoft.com/office/drawing/2014/main" val="1846108766"/>
                  </a:ext>
                </a:extLst>
              </a:tr>
              <a:tr h="8338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Carbon nanotube</a:t>
                      </a:r>
                      <a:endParaRPr lang="ko-KR" altLang="en-US" dirty="0"/>
                    </a:p>
                  </a:txBody>
                  <a:tcPr marL="91862" marR="91862"/>
                </a:tc>
                <a:extLst>
                  <a:ext uri="{0D108BD9-81ED-4DB2-BD59-A6C34878D82A}">
                    <a16:rowId xmlns:a16="http://schemas.microsoft.com/office/drawing/2014/main" val="4223230956"/>
                  </a:ext>
                </a:extLst>
              </a:tr>
              <a:tr h="8338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Graphene</a:t>
                      </a:r>
                      <a:endParaRPr lang="ko-KR" altLang="en-US" dirty="0"/>
                    </a:p>
                  </a:txBody>
                  <a:tcPr marL="91862" marR="91862"/>
                </a:tc>
                <a:extLst>
                  <a:ext uri="{0D108BD9-81ED-4DB2-BD59-A6C34878D82A}">
                    <a16:rowId xmlns:a16="http://schemas.microsoft.com/office/drawing/2014/main" val="3050975567"/>
                  </a:ext>
                </a:extLst>
              </a:tr>
            </a:tbl>
          </a:graphicData>
        </a:graphic>
      </p:graphicFrame>
      <p:pic>
        <p:nvPicPr>
          <p:cNvPr id="6" name="내용 개체 틀 15">
            <a:extLst>
              <a:ext uri="{FF2B5EF4-FFF2-40B4-BE49-F238E27FC236}">
                <a16:creationId xmlns:a16="http://schemas.microsoft.com/office/drawing/2014/main" id="{989F5DEF-969D-47F9-86FA-DE79BC894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5825" y="962092"/>
            <a:ext cx="2384815" cy="203044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919DA7A-7BD2-44D0-8324-7866195B1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0640" y="979128"/>
            <a:ext cx="2384815" cy="2013409"/>
          </a:xfrm>
          <a:prstGeom prst="rect">
            <a:avLst/>
          </a:prstGeom>
        </p:spPr>
      </p:pic>
      <p:pic>
        <p:nvPicPr>
          <p:cNvPr id="8" name="그림 7" descr="게임, 농구, 스포츠, 벌집이(가) 표시된 사진&#10;&#10;자동 생성된 설명">
            <a:extLst>
              <a:ext uri="{FF2B5EF4-FFF2-40B4-BE49-F238E27FC236}">
                <a16:creationId xmlns:a16="http://schemas.microsoft.com/office/drawing/2014/main" id="{70D3F270-6648-4D95-9EC8-647998ABC5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544" y="2977899"/>
            <a:ext cx="1908632" cy="186905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52C81D2-E8FC-4A40-ABEC-D012A727E6F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r="22222"/>
          <a:stretch/>
        </p:blipFill>
        <p:spPr>
          <a:xfrm>
            <a:off x="6550196" y="3044631"/>
            <a:ext cx="2275260" cy="1770094"/>
          </a:xfrm>
          <a:prstGeom prst="rect">
            <a:avLst/>
          </a:prstGeom>
        </p:spPr>
      </p:pic>
      <p:pic>
        <p:nvPicPr>
          <p:cNvPr id="10" name="그림 9" descr="쥐고있는, 서있는, 행, 남자이(가) 표시된 사진&#10;&#10;자동 생성된 설명">
            <a:extLst>
              <a:ext uri="{FF2B5EF4-FFF2-40B4-BE49-F238E27FC236}">
                <a16:creationId xmlns:a16="http://schemas.microsoft.com/office/drawing/2014/main" id="{EE0EE9CB-C0B1-461A-B593-E21FB64B77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666" y="5035392"/>
            <a:ext cx="2075991" cy="1660793"/>
          </a:xfrm>
          <a:prstGeom prst="rect">
            <a:avLst/>
          </a:prstGeom>
        </p:spPr>
      </p:pic>
      <p:pic>
        <p:nvPicPr>
          <p:cNvPr id="11" name="그림 10" descr="브러시이(가) 표시된 사진&#10;&#10;자동 생성된 설명">
            <a:extLst>
              <a:ext uri="{FF2B5EF4-FFF2-40B4-BE49-F238E27FC236}">
                <a16:creationId xmlns:a16="http://schemas.microsoft.com/office/drawing/2014/main" id="{AA64F78A-1461-41A6-8105-C59426BE72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41" y="5115734"/>
            <a:ext cx="2703359" cy="150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9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67C89CF-F7E0-0D49-AB1F-52105371AA9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307228" y="560745"/>
            <a:ext cx="764122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5">
            <a:extLst>
              <a:ext uri="{FF2B5EF4-FFF2-40B4-BE49-F238E27FC236}">
                <a16:creationId xmlns:a16="http://schemas.microsoft.com/office/drawing/2014/main" id="{FA96060F-8518-4E54-AFA1-379C80A47E10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58058" y="2420888"/>
          <a:ext cx="2789806" cy="36211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89806">
                  <a:extLst>
                    <a:ext uri="{9D8B030D-6E8A-4147-A177-3AD203B41FA5}">
                      <a16:colId xmlns:a16="http://schemas.microsoft.com/office/drawing/2014/main" val="4240115227"/>
                    </a:ext>
                  </a:extLst>
                </a:gridCol>
              </a:tblGrid>
              <a:tr h="120704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Crystalline silicon</a:t>
                      </a:r>
                    </a:p>
                    <a:p>
                      <a:pPr algn="ctr" latinLnBrk="1"/>
                      <a:r>
                        <a:rPr lang="en-US" altLang="ko-KR" b="0" dirty="0"/>
                        <a:t>-diamond cubic structure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559974"/>
                  </a:ext>
                </a:extLst>
              </a:tr>
              <a:tr h="120704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/>
                        <a:t>Amorphous silicon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793151"/>
                  </a:ext>
                </a:extLst>
              </a:tr>
              <a:tr h="120704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0" dirty="0" err="1"/>
                        <a:t>Silicene</a:t>
                      </a:r>
                      <a:endParaRPr lang="en-US" altLang="ko-KR" b="0" dirty="0"/>
                    </a:p>
                    <a:p>
                      <a:pPr algn="ctr" latinLnBrk="1"/>
                      <a:r>
                        <a:rPr lang="en-US" altLang="ko-KR" b="0" dirty="0"/>
                        <a:t>-similar to graphene</a:t>
                      </a:r>
                    </a:p>
                    <a:p>
                      <a:pPr algn="ctr" latinLnBrk="1"/>
                      <a:r>
                        <a:rPr lang="en-US" altLang="ko-KR" b="0" dirty="0"/>
                        <a:t>-2D material</a:t>
                      </a:r>
                      <a:endParaRPr lang="ko-KR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400229"/>
                  </a:ext>
                </a:extLst>
              </a:tr>
            </a:tbl>
          </a:graphicData>
        </a:graphic>
      </p:graphicFrame>
      <p:pic>
        <p:nvPicPr>
          <p:cNvPr id="13" name="내용 개체 틀 7" descr="실내, 앉아있는, 만든, 건물이(가) 표시된 사진&#10;&#10;자동 생성된 설명">
            <a:extLst>
              <a:ext uri="{FF2B5EF4-FFF2-40B4-BE49-F238E27FC236}">
                <a16:creationId xmlns:a16="http://schemas.microsoft.com/office/drawing/2014/main" id="{F4BA7114-5401-4EEA-AD0B-A4050E6DD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285" y="993790"/>
            <a:ext cx="2910474" cy="2778180"/>
          </a:xfrm>
          <a:prstGeom prst="rect">
            <a:avLst/>
          </a:prstGeom>
        </p:spPr>
      </p:pic>
      <p:pic>
        <p:nvPicPr>
          <p:cNvPr id="15" name="그림 14" descr="나무이(가) 표시된 사진&#10;&#10;자동 생성된 설명">
            <a:extLst>
              <a:ext uri="{FF2B5EF4-FFF2-40B4-BE49-F238E27FC236}">
                <a16:creationId xmlns:a16="http://schemas.microsoft.com/office/drawing/2014/main" id="{AE1AC6ED-82E7-4AB6-AE44-8EE6B594B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30" y="2744256"/>
            <a:ext cx="2980648" cy="221745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D37AF973-CAC0-473D-91A4-10B28357F6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75" y="4575388"/>
            <a:ext cx="2980649" cy="2198058"/>
          </a:xfrm>
          <a:prstGeom prst="rect">
            <a:avLst/>
          </a:prstGeom>
        </p:spPr>
      </p:pic>
      <p:sp>
        <p:nvSpPr>
          <p:cNvPr id="17" name="제목 1">
            <a:extLst>
              <a:ext uri="{FF2B5EF4-FFF2-40B4-BE49-F238E27FC236}">
                <a16:creationId xmlns:a16="http://schemas.microsoft.com/office/drawing/2014/main" id="{4BCD5005-4149-448E-86A3-38FF6FD984B5}"/>
              </a:ext>
            </a:extLst>
          </p:cNvPr>
          <p:cNvSpPr txBox="1">
            <a:spLocks/>
          </p:cNvSpPr>
          <p:nvPr/>
        </p:nvSpPr>
        <p:spPr>
          <a:xfrm>
            <a:off x="395536" y="97943"/>
            <a:ext cx="7992888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/>
                <a:latin typeface="Noto Sans" panose="020B0502040504020204" pitchFamily="34" charset="0"/>
                <a:ea typeface="맑은 고딕" panose="020B0503020000020004" pitchFamily="50" charset="-127"/>
                <a:cs typeface="Noto Sans" panose="020B0502040504020204" pitchFamily="34" charset="0"/>
              </a:defRPr>
            </a:lvl1pPr>
          </a:lstStyle>
          <a:p>
            <a:r>
              <a:rPr lang="en-US" altLang="ko-KR" dirty="0"/>
              <a:t>List of allotropes - Silicon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247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B0F0"/>
      </a:hlink>
      <a:folHlink>
        <a:srgbClr val="76B0F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28465</TotalTime>
  <Words>1136</Words>
  <Application>Microsoft Office PowerPoint</Application>
  <PresentationFormat>화면 슬라이드 쇼(4:3)</PresentationFormat>
  <Paragraphs>270</Paragraphs>
  <Slides>39</Slides>
  <Notes>22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8" baseType="lpstr">
      <vt:lpstr>맑은 고딕</vt:lpstr>
      <vt:lpstr>Noto Sans</vt:lpstr>
      <vt:lpstr>Yu Gothic UI Semibold</vt:lpstr>
      <vt:lpstr>Wingdings</vt:lpstr>
      <vt:lpstr>맑은 고딕</vt:lpstr>
      <vt:lpstr>굴림체</vt:lpstr>
      <vt:lpstr>Cambria Math</vt:lpstr>
      <vt:lpstr>Arial</vt:lpstr>
      <vt:lpstr>Office 테마</vt:lpstr>
      <vt:lpstr>Allotropy</vt:lpstr>
      <vt:lpstr>PowerPoint 프레젠테이션</vt:lpstr>
      <vt:lpstr>PowerPoint 프레젠테이션</vt:lpstr>
      <vt:lpstr>Reason why we choose allotrope</vt:lpstr>
      <vt:lpstr>What is allotrope?</vt:lpstr>
      <vt:lpstr>History of allotrope</vt:lpstr>
      <vt:lpstr>List of allotropes</vt:lpstr>
      <vt:lpstr>List of allotropes- Carbon</vt:lpstr>
      <vt:lpstr>PowerPoint 프레젠테이션</vt:lpstr>
      <vt:lpstr>List of allotropes - Phosphorus</vt:lpstr>
      <vt:lpstr>Black Phosphorus</vt:lpstr>
      <vt:lpstr>PowerPoint 프레젠테이션</vt:lpstr>
      <vt:lpstr>How allotropes form chemically </vt:lpstr>
      <vt:lpstr>Why do allotropes form</vt:lpstr>
      <vt:lpstr>Conditions under which allotropes are formed</vt:lpstr>
      <vt:lpstr>Metallic allotropes&amp; Nomenclature of allotropes</vt:lpstr>
      <vt:lpstr>PowerPoint 프레젠테이션</vt:lpstr>
      <vt:lpstr>Mechanisms of allotropic transformation</vt:lpstr>
      <vt:lpstr>PowerPoint 프레젠테이션</vt:lpstr>
      <vt:lpstr>EXPERIMENT PURPOSE</vt:lpstr>
      <vt:lpstr>WHAT IS TGA?</vt:lpstr>
      <vt:lpstr>EXPERIMENT</vt:lpstr>
      <vt:lpstr>EXPERIMENT</vt:lpstr>
      <vt:lpstr>EXPERIMENT</vt:lpstr>
      <vt:lpstr>EXPERIMENT RESULTS</vt:lpstr>
      <vt:lpstr>EXPERIMENT RESULTS</vt:lpstr>
      <vt:lpstr>DISCUSSIN</vt:lpstr>
      <vt:lpstr>EXPERIMENT RESULTS</vt:lpstr>
      <vt:lpstr>PowerPoint 프레젠테이션</vt:lpstr>
      <vt:lpstr>PowerPoint 프레젠테이션</vt:lpstr>
      <vt:lpstr> Carbon - Graphene </vt:lpstr>
      <vt:lpstr>Carbon - Fullerene</vt:lpstr>
      <vt:lpstr>Carbon - CNT</vt:lpstr>
      <vt:lpstr>PowerPoint 프레젠테이션</vt:lpstr>
      <vt:lpstr>Phosphorus – Black Phosphorus</vt:lpstr>
      <vt:lpstr>Phosphorus – Black Phosphorus</vt:lpstr>
      <vt:lpstr>Silicon – Amorphous Silicon</vt:lpstr>
      <vt:lpstr>Reference</vt:lpstr>
      <vt:lpstr>THANK YOU</vt:lpstr>
    </vt:vector>
  </TitlesOfParts>
  <Company>(주) 예스폼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예스폼 템플릿</dc:title>
  <dc:creator>문서서식 예스폼(www.yesform.com) 김다혜</dc:creator>
  <cp:keywords>www.yesform.com</cp:keywords>
  <dc:description>본 문서의 저작권은 예스폼(yesform)에 있으며
무단 복제 배포시 법적인 제재를 받을 수 있습니다.</dc:description>
  <cp:lastModifiedBy>성환 김</cp:lastModifiedBy>
  <cp:revision>1365</cp:revision>
  <dcterms:created xsi:type="dcterms:W3CDTF">2010-02-01T08:03:16Z</dcterms:created>
  <dcterms:modified xsi:type="dcterms:W3CDTF">2019-11-25T14:34:22Z</dcterms:modified>
</cp:coreProperties>
</file>