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73" r:id="rId4"/>
    <p:sldId id="261" r:id="rId5"/>
    <p:sldId id="262" r:id="rId6"/>
    <p:sldId id="263" r:id="rId7"/>
    <p:sldId id="264" r:id="rId8"/>
    <p:sldId id="267" r:id="rId9"/>
    <p:sldId id="265" r:id="rId10"/>
    <p:sldId id="266" r:id="rId11"/>
    <p:sldId id="268" r:id="rId12"/>
    <p:sldId id="269" r:id="rId13"/>
    <p:sldId id="270" r:id="rId14"/>
    <p:sldId id="272" r:id="rId15"/>
    <p:sldId id="271" r:id="rId16"/>
    <p:sldId id="259" r:id="rId17"/>
  </p:sldIdLst>
  <p:sldSz cx="9144000" cy="6858000" type="screen4x3"/>
  <p:notesSz cx="6858000" cy="9144000"/>
  <p:embeddedFontLst>
    <p:embeddedFont>
      <p:font typeface="Segoe UI" panose="020B0502040204020203" pitchFamily="34" charset="0"/>
      <p:regular r:id="rId19"/>
      <p:bold r:id="rId20"/>
      <p:italic r:id="rId21"/>
      <p:boldItalic r:id="rId22"/>
    </p:embeddedFont>
    <p:embeddedFont>
      <p:font typeface="맑은 고딕" panose="020B0503020000020004" pitchFamily="50" charset="-127"/>
      <p:regular r:id="rId23"/>
      <p:bold r:id="rId2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2B45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8" autoAdjust="0"/>
    <p:restoredTop sz="94660"/>
  </p:normalViewPr>
  <p:slideViewPr>
    <p:cSldViewPr showGuides="1">
      <p:cViewPr varScale="1">
        <p:scale>
          <a:sx n="81" d="100"/>
          <a:sy n="81" d="100"/>
        </p:scale>
        <p:origin x="1661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7D40A-FE69-49EB-96A8-87DFE0DB2CB6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1B8189-271C-4391-A92B-75E4AAC982B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9190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9478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36507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54353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5708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00074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79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316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2366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5556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910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4622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B8189-271C-4391-A92B-75E4AAC982BD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846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26E68-C5E1-467A-B775-FFC344859A79}" type="datetimeFigureOut">
              <a:rPr lang="ko-KR" altLang="en-US" smtClean="0"/>
              <a:pPr/>
              <a:t>2019-11-26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C8B53-C79C-4CD2-93AE-4835E12A28C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&amp;url=https%3A%2F%2Fwww.sigmaaldrich.com%2Ftechnical-documents%2Farticles%2Fmaterials-science%2Fnanomaterials%2Fquantum-dots.html&amp;psig=AOvVaw2LHgCttffSPualHDl6BMuF&amp;ust=157457443756422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ved=&amp;url=http%3A%2F%2Fspmphysics.onlinetuition.com.my%2F2013%2F06%2Ffree-electron-and-hole-if-bonded.html&amp;psig=AOvVaw0eQ5iZ90jBTovpuaDMIhai&amp;ust=157458228169871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rot="10800000">
            <a:off x="-500098" y="2500306"/>
            <a:ext cx="5072098" cy="0"/>
          </a:xfrm>
          <a:prstGeom prst="line">
            <a:avLst/>
          </a:prstGeom>
          <a:ln w="38100">
            <a:gradFill flip="none" rotWithShape="1">
              <a:gsLst>
                <a:gs pos="15000">
                  <a:schemeClr val="bg1">
                    <a:lumMod val="95000"/>
                  </a:schemeClr>
                </a:gs>
                <a:gs pos="90000">
                  <a:srgbClr val="00206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순서도: 저장 데이터 2"/>
          <p:cNvSpPr/>
          <p:nvPr/>
        </p:nvSpPr>
        <p:spPr>
          <a:xfrm rot="17645629">
            <a:off x="-3775733" y="2628400"/>
            <a:ext cx="11773908" cy="12831314"/>
          </a:xfrm>
          <a:prstGeom prst="flowChartOnlineStorage">
            <a:avLst/>
          </a:prstGeom>
          <a:gradFill>
            <a:gsLst>
              <a:gs pos="42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5400000" scaled="0"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순서도: 저장 데이터 3"/>
          <p:cNvSpPr/>
          <p:nvPr/>
        </p:nvSpPr>
        <p:spPr>
          <a:xfrm rot="19704060">
            <a:off x="-9406813" y="1630290"/>
            <a:ext cx="13759683" cy="10253012"/>
          </a:xfrm>
          <a:prstGeom prst="flowChartOnlineStorage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  <a:gs pos="1000">
                <a:schemeClr val="tx1">
                  <a:lumMod val="85000"/>
                  <a:lumOff val="1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763688" y="1598813"/>
            <a:ext cx="28841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400" b="1" dirty="0">
                <a:solidFill>
                  <a:srgbClr val="002060"/>
                </a:solidFill>
                <a:latin typeface="+mj-ea"/>
                <a:ea typeface="+mj-ea"/>
              </a:rPr>
              <a:t>Bismuth</a:t>
            </a:r>
            <a:endParaRPr lang="ko-KR" altLang="en-US" sz="54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4572000" y="3000372"/>
            <a:ext cx="457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  <a:effectLst>
            <a:outerShdw blurRad="228600" dist="889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580246" y="3214686"/>
            <a:ext cx="3377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002060"/>
                </a:solidFill>
                <a:latin typeface="+mj-ea"/>
                <a:ea typeface="+mj-ea"/>
              </a:rPr>
              <a:t>Semimetal to Semiconductor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929454" y="5917188"/>
            <a:ext cx="1553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002060"/>
                </a:solidFill>
                <a:latin typeface="+mj-ea"/>
                <a:ea typeface="+mj-ea"/>
              </a:rPr>
              <a:t>고체물리 </a:t>
            </a:r>
            <a:r>
              <a:rPr lang="en-US" altLang="ko-KR" b="1" dirty="0">
                <a:solidFill>
                  <a:srgbClr val="002060"/>
                </a:solidFill>
                <a:latin typeface="+mj-ea"/>
                <a:ea typeface="+mj-ea"/>
              </a:rPr>
              <a:t>1</a:t>
            </a:r>
            <a:r>
              <a:rPr lang="ko-KR" altLang="en-US" b="1" dirty="0">
                <a:solidFill>
                  <a:srgbClr val="002060"/>
                </a:solidFill>
                <a:latin typeface="+mj-ea"/>
                <a:ea typeface="+mj-ea"/>
              </a:rPr>
              <a:t>조</a:t>
            </a:r>
            <a:endParaRPr lang="en-US" altLang="ko-KR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87166" y="488866"/>
            <a:ext cx="27767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E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xperiment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2CF10D-4564-44F8-A843-087F08536A74}"/>
              </a:ext>
            </a:extLst>
          </p:cNvPr>
          <p:cNvCxnSpPr>
            <a:cxnSpLocks/>
          </p:cNvCxnSpPr>
          <p:nvPr/>
        </p:nvCxnSpPr>
        <p:spPr>
          <a:xfrm>
            <a:off x="2643174" y="1142983"/>
            <a:ext cx="88912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>
            <a:extLst>
              <a:ext uri="{FF2B5EF4-FFF2-40B4-BE49-F238E27FC236}">
                <a16:creationId xmlns:a16="http://schemas.microsoft.com/office/drawing/2014/main" id="{5AF433A2-D927-4FA6-845C-E7B0BC415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_x573996136">
            <a:extLst>
              <a:ext uri="{FF2B5EF4-FFF2-40B4-BE49-F238E27FC236}">
                <a16:creationId xmlns:a16="http://schemas.microsoft.com/office/drawing/2014/main" id="{7835611C-616E-4542-9FDB-0BC82CB28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640" y="1859411"/>
            <a:ext cx="7367860" cy="464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한컴 윤고딕 230"/>
              </a:rPr>
              <a:t>In 1967, V. B. </a:t>
            </a:r>
            <a:r>
              <a:rPr kumimoji="0" lang="en-US" altLang="ko-KR" sz="24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한컴 윤고딕 230"/>
              </a:rPr>
              <a:t>Sandomirski</a:t>
            </a:r>
            <a:r>
              <a:rPr kumimoji="0" lang="en-US" altLang="ko-K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한컴 윤고딕 230"/>
              </a:rPr>
              <a:t> predicted that Bismuth could be turned into semiconductors(30nm).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ko-KR" sz="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한컴 윤고딕 230"/>
              </a:rPr>
              <a:t>In 2015, University of Tokyo </a:t>
            </a:r>
            <a:r>
              <a:rPr kumimoji="0" lang="en-US" altLang="ko-KR" sz="2400" b="0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한컴 윤고딕 230"/>
              </a:rPr>
              <a:t>reserch</a:t>
            </a:r>
            <a:r>
              <a:rPr kumimoji="0" lang="en-US" altLang="ko-K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한컴 윤고딕 230"/>
              </a:rPr>
              <a:t> group</a:t>
            </a:r>
            <a:endParaRPr kumimoji="0" lang="en-US" altLang="ko-KR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한컴 윤고딕 230"/>
              </a:rPr>
              <a:t>the electronic conditions inside the Bismuth film.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15ED267-0690-4E4F-B578-C2266359C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969" y="3947187"/>
            <a:ext cx="5667375" cy="243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E352283-E448-443E-8A1E-BBFC5280930C}"/>
              </a:ext>
            </a:extLst>
          </p:cNvPr>
          <p:cNvSpPr txBox="1"/>
          <p:nvPr/>
        </p:nvSpPr>
        <p:spPr>
          <a:xfrm>
            <a:off x="2555776" y="3577855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002060"/>
                </a:solidFill>
              </a:rPr>
              <a:t>Semimetal                     Semiconductor</a:t>
            </a:r>
            <a:endParaRPr lang="ko-KR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219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87166" y="488866"/>
            <a:ext cx="27767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E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xperiment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2CF10D-4564-44F8-A843-087F08536A74}"/>
              </a:ext>
            </a:extLst>
          </p:cNvPr>
          <p:cNvCxnSpPr>
            <a:cxnSpLocks/>
          </p:cNvCxnSpPr>
          <p:nvPr/>
        </p:nvCxnSpPr>
        <p:spPr>
          <a:xfrm>
            <a:off x="2643174" y="1142983"/>
            <a:ext cx="88912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>
            <a:extLst>
              <a:ext uri="{FF2B5EF4-FFF2-40B4-BE49-F238E27FC236}">
                <a16:creationId xmlns:a16="http://schemas.microsoft.com/office/drawing/2014/main" id="{5AF433A2-D927-4FA6-845C-E7B0BC415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66159B7-7757-4F66-AA14-53971240C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036" y="2367281"/>
            <a:ext cx="7326904" cy="33063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5B094D2D-B7A5-47DF-B895-AA516AF24187}"/>
              </a:ext>
            </a:extLst>
          </p:cNvPr>
          <p:cNvSpPr/>
          <p:nvPr/>
        </p:nvSpPr>
        <p:spPr>
          <a:xfrm>
            <a:off x="1784008" y="1743199"/>
            <a:ext cx="3724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>
                <a:solidFill>
                  <a:srgbClr val="002060"/>
                </a:solidFill>
                <a:latin typeface="Arial" panose="020B0604020202020204" pitchFamily="34" charset="0"/>
                <a:ea typeface="한컴 윤고딕 230"/>
              </a:rPr>
              <a:t>BL=bilayer [1BL=0.39 nm</a:t>
            </a:r>
            <a:r>
              <a:rPr lang="en-US" altLang="ko-KR" sz="2000" dirty="0">
                <a:solidFill>
                  <a:srgbClr val="363636"/>
                </a:solidFill>
                <a:latin typeface="Arial" panose="020B0604020202020204" pitchFamily="34" charset="0"/>
                <a:ea typeface="한컴 윤고딕 230"/>
              </a:rPr>
              <a:t>]</a:t>
            </a:r>
            <a:endParaRPr lang="en-US" altLang="ko-KR" sz="2000" dirty="0">
              <a:effectLst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2FAAF367-A95D-400F-AAA0-972EA0062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6" name="_x631901288" descr="cif00001">
            <a:extLst>
              <a:ext uri="{FF2B5EF4-FFF2-40B4-BE49-F238E27FC236}">
                <a16:creationId xmlns:a16="http://schemas.microsoft.com/office/drawing/2014/main" id="{97E7CCF5-60E7-4117-924E-40EEDBB5B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565" y="2309098"/>
            <a:ext cx="3968555" cy="313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>
            <a:extLst>
              <a:ext uri="{FF2B5EF4-FFF2-40B4-BE49-F238E27FC236}">
                <a16:creationId xmlns:a16="http://schemas.microsoft.com/office/drawing/2014/main" id="{5796614B-2B92-4608-83DF-D7BCB5553D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631901792" descr="cif00002">
            <a:extLst>
              <a:ext uri="{FF2B5EF4-FFF2-40B4-BE49-F238E27FC236}">
                <a16:creationId xmlns:a16="http://schemas.microsoft.com/office/drawing/2014/main" id="{54162C75-6870-4E93-A7BE-1611CAC7C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527" y="2851160"/>
            <a:ext cx="5101432" cy="313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15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87166" y="488866"/>
            <a:ext cx="27767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E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xperiment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2CF10D-4564-44F8-A843-087F08536A74}"/>
              </a:ext>
            </a:extLst>
          </p:cNvPr>
          <p:cNvCxnSpPr>
            <a:cxnSpLocks/>
          </p:cNvCxnSpPr>
          <p:nvPr/>
        </p:nvCxnSpPr>
        <p:spPr>
          <a:xfrm>
            <a:off x="2643174" y="1142983"/>
            <a:ext cx="88912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>
            <a:extLst>
              <a:ext uri="{FF2B5EF4-FFF2-40B4-BE49-F238E27FC236}">
                <a16:creationId xmlns:a16="http://schemas.microsoft.com/office/drawing/2014/main" id="{5AF433A2-D927-4FA6-845C-E7B0BC415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F30916F-F922-4EA8-8456-B36F2ABF4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39" y="1797100"/>
            <a:ext cx="7570541" cy="3648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B84E8843-6BC8-43E2-9007-6CD24FDBB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7" y="-60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BACBB51-8300-470A-AC4C-6634B41B87E0}"/>
              </a:ext>
            </a:extLst>
          </p:cNvPr>
          <p:cNvSpPr/>
          <p:nvPr/>
        </p:nvSpPr>
        <p:spPr>
          <a:xfrm>
            <a:off x="3707904" y="3429000"/>
            <a:ext cx="5194276" cy="201622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868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40837" y="488866"/>
            <a:ext cx="4767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pplication of Bi TF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2CF10D-4564-44F8-A843-087F08536A74}"/>
              </a:ext>
            </a:extLst>
          </p:cNvPr>
          <p:cNvCxnSpPr>
            <a:cxnSpLocks/>
          </p:cNvCxnSpPr>
          <p:nvPr/>
        </p:nvCxnSpPr>
        <p:spPr>
          <a:xfrm>
            <a:off x="2643174" y="1142983"/>
            <a:ext cx="272091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>
            <a:extLst>
              <a:ext uri="{FF2B5EF4-FFF2-40B4-BE49-F238E27FC236}">
                <a16:creationId xmlns:a16="http://schemas.microsoft.com/office/drawing/2014/main" id="{5AF433A2-D927-4FA6-845C-E7B0BC415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2" name="Picture 2" descr="bismuth thin films에 대한 이미지 검색결과">
            <a:extLst>
              <a:ext uri="{FF2B5EF4-FFF2-40B4-BE49-F238E27FC236}">
                <a16:creationId xmlns:a16="http://schemas.microsoft.com/office/drawing/2014/main" id="{106DBD22-EDBD-494C-A2AA-4E7B1F058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19053"/>
            <a:ext cx="6277007" cy="4250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5992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52253" y="488866"/>
            <a:ext cx="2623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N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anowires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2CF10D-4564-44F8-A843-087F08536A74}"/>
              </a:ext>
            </a:extLst>
          </p:cNvPr>
          <p:cNvCxnSpPr>
            <a:cxnSpLocks/>
          </p:cNvCxnSpPr>
          <p:nvPr/>
        </p:nvCxnSpPr>
        <p:spPr>
          <a:xfrm>
            <a:off x="2643174" y="1142983"/>
            <a:ext cx="663997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>
            <a:extLst>
              <a:ext uri="{FF2B5EF4-FFF2-40B4-BE49-F238E27FC236}">
                <a16:creationId xmlns:a16="http://schemas.microsoft.com/office/drawing/2014/main" id="{5AF433A2-D927-4FA6-845C-E7B0BC415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7E76982D-41EA-4915-85A9-A12EA9E16702}"/>
              </a:ext>
            </a:extLst>
          </p:cNvPr>
          <p:cNvSpPr txBox="1">
            <a:spLocks/>
          </p:cNvSpPr>
          <p:nvPr/>
        </p:nvSpPr>
        <p:spPr>
          <a:xfrm>
            <a:off x="77516" y="113431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400" dirty="0">
                <a:solidFill>
                  <a:srgbClr val="002060"/>
                </a:solidFill>
              </a:rPr>
              <a:t>Bismuth nanowires for thermoelectric applications</a:t>
            </a:r>
            <a:endParaRPr lang="ko-KR" altLang="en-US" sz="2400" dirty="0">
              <a:solidFill>
                <a:srgbClr val="002060"/>
              </a:solidFill>
            </a:endParaRPr>
          </a:p>
        </p:txBody>
      </p:sp>
      <p:pic>
        <p:nvPicPr>
          <p:cNvPr id="14" name="Picture 2" descr="bismuth nanowires applications에 대한 이미지 검색결과">
            <a:extLst>
              <a:ext uri="{FF2B5EF4-FFF2-40B4-BE49-F238E27FC236}">
                <a16:creationId xmlns:a16="http://schemas.microsoft.com/office/drawing/2014/main" id="{798EC7DC-EEA0-4997-895E-58D26983A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885" y="2204874"/>
            <a:ext cx="4843782" cy="4164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48051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5576" y="488866"/>
            <a:ext cx="41687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B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ismuth Telluride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2CF10D-4564-44F8-A843-087F08536A74}"/>
              </a:ext>
            </a:extLst>
          </p:cNvPr>
          <p:cNvCxnSpPr>
            <a:cxnSpLocks/>
          </p:cNvCxnSpPr>
          <p:nvPr/>
        </p:nvCxnSpPr>
        <p:spPr>
          <a:xfrm>
            <a:off x="2643174" y="1142983"/>
            <a:ext cx="2312697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>
            <a:extLst>
              <a:ext uri="{FF2B5EF4-FFF2-40B4-BE49-F238E27FC236}">
                <a16:creationId xmlns:a16="http://schemas.microsoft.com/office/drawing/2014/main" id="{5AF433A2-D927-4FA6-845C-E7B0BC415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2" name="Picture 2" descr="bismuth telluride semiconductor에 대한 이미지 검색결과">
            <a:extLst>
              <a:ext uri="{FF2B5EF4-FFF2-40B4-BE49-F238E27FC236}">
                <a16:creationId xmlns:a16="http://schemas.microsoft.com/office/drawing/2014/main" id="{0093477A-E8B9-4917-9E3F-BFD8626A5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74" y="1873519"/>
            <a:ext cx="7101864" cy="3906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19839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2972469" y="0"/>
            <a:ext cx="428596" cy="3429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972469" y="2097933"/>
            <a:ext cx="30971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8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T</a:t>
            </a:r>
            <a:r>
              <a:rPr lang="en-US" altLang="ko-KR" sz="48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hank you</a:t>
            </a:r>
            <a:endParaRPr lang="ko-KR" altLang="en-US" sz="48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2928926" y="2928933"/>
            <a:ext cx="3143272" cy="5"/>
            <a:chOff x="785786" y="1571607"/>
            <a:chExt cx="3143272" cy="5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7"/>
              <a:ext cx="2786082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5576" y="560874"/>
            <a:ext cx="20553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B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ismuth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96752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194F2E42-A692-4CB9-A32A-E3DAA02203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408" y="2159154"/>
            <a:ext cx="3816424" cy="1706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2BCDEE5-2D0C-409E-8F68-662A19E760E4}"/>
              </a:ext>
            </a:extLst>
          </p:cNvPr>
          <p:cNvSpPr txBox="1"/>
          <p:nvPr/>
        </p:nvSpPr>
        <p:spPr>
          <a:xfrm>
            <a:off x="1403648" y="4725144"/>
            <a:ext cx="7884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Semi-magnetic compatibility, Hall coefficient : Big</a:t>
            </a:r>
          </a:p>
          <a:p>
            <a:endParaRPr lang="en-US" altLang="ko-KR" sz="2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2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Electric conductivity, </a:t>
            </a:r>
            <a:r>
              <a:rPr lang="en-US" altLang="ko-KR" sz="2400" b="1" dirty="0" err="1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Termal</a:t>
            </a:r>
            <a:r>
              <a:rPr lang="en-US" altLang="ko-KR" sz="2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conductivity : Low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5D6EB5E-F344-4C01-BD8A-4852981FF4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159" y="1534299"/>
            <a:ext cx="3058866" cy="2589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5576" y="560874"/>
            <a:ext cx="20553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B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ismuth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96752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id="{94A0806D-2A6A-4911-B258-8D535416D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1988840"/>
            <a:ext cx="5464756" cy="3180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0E2A30A0-5FB1-43BB-9B56-FDA4527F0C9C}"/>
              </a:ext>
            </a:extLst>
          </p:cNvPr>
          <p:cNvSpPr/>
          <p:nvPr/>
        </p:nvSpPr>
        <p:spPr>
          <a:xfrm>
            <a:off x="2813561" y="1547500"/>
            <a:ext cx="1729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solidFill>
                  <a:srgbClr val="002060"/>
                </a:solidFill>
              </a:rPr>
              <a:t>R</a:t>
            </a:r>
            <a:r>
              <a:rPr lang="ko-KR" altLang="en-US" dirty="0" err="1">
                <a:solidFill>
                  <a:srgbClr val="002060"/>
                </a:solidFill>
              </a:rPr>
              <a:t>hombohedra</a:t>
            </a:r>
            <a:r>
              <a:rPr lang="en-US" altLang="ko-KR" dirty="0">
                <a:solidFill>
                  <a:srgbClr val="002060"/>
                </a:solidFill>
              </a:rPr>
              <a:t>l</a:t>
            </a:r>
            <a:endParaRPr lang="ko-KR" altLang="en-US" dirty="0">
              <a:solidFill>
                <a:srgbClr val="002060"/>
              </a:solidFill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DBD5F57-C76C-46FF-972A-3E2BD443A4F3}"/>
              </a:ext>
            </a:extLst>
          </p:cNvPr>
          <p:cNvSpPr/>
          <p:nvPr/>
        </p:nvSpPr>
        <p:spPr>
          <a:xfrm>
            <a:off x="5267869" y="1547500"/>
            <a:ext cx="1752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>
                <a:solidFill>
                  <a:srgbClr val="002060"/>
                </a:solidFill>
              </a:rPr>
              <a:t> </a:t>
            </a:r>
            <a:r>
              <a:rPr lang="en-US" altLang="ko-KR" dirty="0">
                <a:solidFill>
                  <a:srgbClr val="002060"/>
                </a:solidFill>
              </a:rPr>
              <a:t>P</a:t>
            </a:r>
            <a:r>
              <a:rPr lang="ko-KR" altLang="en-US" dirty="0" err="1">
                <a:solidFill>
                  <a:srgbClr val="002060"/>
                </a:solidFill>
              </a:rPr>
              <a:t>seudo-cubic</a:t>
            </a:r>
            <a:r>
              <a:rPr lang="ko-KR" altLang="en-US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5F8C2DA1-135E-4572-96CB-C9CC795B49AE}"/>
              </a:ext>
            </a:extLst>
          </p:cNvPr>
          <p:cNvSpPr/>
          <p:nvPr/>
        </p:nvSpPr>
        <p:spPr>
          <a:xfrm>
            <a:off x="2339752" y="2204864"/>
            <a:ext cx="471195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63138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5576" y="488866"/>
            <a:ext cx="36717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emiconductor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그룹 46">
            <a:extLst>
              <a:ext uri="{FF2B5EF4-FFF2-40B4-BE49-F238E27FC236}">
                <a16:creationId xmlns:a16="http://schemas.microsoft.com/office/drawing/2014/main" id="{FED8C71D-1EA0-4AB7-9FFD-DB40A0E11534}"/>
              </a:ext>
            </a:extLst>
          </p:cNvPr>
          <p:cNvGrpSpPr/>
          <p:nvPr/>
        </p:nvGrpSpPr>
        <p:grpSpPr>
          <a:xfrm>
            <a:off x="2499967" y="1142982"/>
            <a:ext cx="1857388" cy="3"/>
            <a:chOff x="785786" y="1571609"/>
            <a:chExt cx="1857388" cy="3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1C6C992C-E670-4E2A-89AE-811785952359}"/>
                </a:ext>
              </a:extLst>
            </p:cNvPr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851F6CB8-B4CA-4752-A703-C1626E0A8AF9}"/>
                </a:ext>
              </a:extLst>
            </p:cNvPr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id="{2CABE1C6-13AD-48EF-A1D0-6C65DAD4E6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40"/>
          <a:stretch/>
        </p:blipFill>
        <p:spPr>
          <a:xfrm>
            <a:off x="2155156" y="1850868"/>
            <a:ext cx="5976664" cy="3492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타원 2">
            <a:extLst>
              <a:ext uri="{FF2B5EF4-FFF2-40B4-BE49-F238E27FC236}">
                <a16:creationId xmlns:a16="http://schemas.microsoft.com/office/drawing/2014/main" id="{2A6E658A-3CAE-411B-92BD-BD69624C7B45}"/>
              </a:ext>
            </a:extLst>
          </p:cNvPr>
          <p:cNvSpPr/>
          <p:nvPr/>
        </p:nvSpPr>
        <p:spPr>
          <a:xfrm>
            <a:off x="3550541" y="1117607"/>
            <a:ext cx="2736304" cy="517236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712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5576" y="488866"/>
            <a:ext cx="26116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emimetal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2CF10D-4564-44F8-A843-087F08536A74}"/>
              </a:ext>
            </a:extLst>
          </p:cNvPr>
          <p:cNvCxnSpPr>
            <a:cxnSpLocks/>
          </p:cNvCxnSpPr>
          <p:nvPr/>
        </p:nvCxnSpPr>
        <p:spPr>
          <a:xfrm>
            <a:off x="2643174" y="1142983"/>
            <a:ext cx="63268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279378D1-F807-4030-8FBE-6C45DC01A1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76" y="1954982"/>
            <a:ext cx="7670584" cy="3735415"/>
          </a:xfrm>
          <a:prstGeom prst="rect">
            <a:avLst/>
          </a:prstGeom>
        </p:spPr>
      </p:pic>
      <p:sp>
        <p:nvSpPr>
          <p:cNvPr id="14" name="타원 13">
            <a:extLst>
              <a:ext uri="{FF2B5EF4-FFF2-40B4-BE49-F238E27FC236}">
                <a16:creationId xmlns:a16="http://schemas.microsoft.com/office/drawing/2014/main" id="{F175AE27-3977-451F-94FC-76FBCC2CB38B}"/>
              </a:ext>
            </a:extLst>
          </p:cNvPr>
          <p:cNvSpPr/>
          <p:nvPr/>
        </p:nvSpPr>
        <p:spPr>
          <a:xfrm>
            <a:off x="2555776" y="1377638"/>
            <a:ext cx="2232248" cy="489010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287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28242" y="488866"/>
            <a:ext cx="4879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Q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uantum size effect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2CF10D-4564-44F8-A843-087F08536A74}"/>
              </a:ext>
            </a:extLst>
          </p:cNvPr>
          <p:cNvCxnSpPr>
            <a:cxnSpLocks/>
          </p:cNvCxnSpPr>
          <p:nvPr/>
        </p:nvCxnSpPr>
        <p:spPr>
          <a:xfrm>
            <a:off x="2643174" y="1142983"/>
            <a:ext cx="272091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Image result for quantum size effect of nanoparticles">
            <a:hlinkClick r:id="rId3"/>
            <a:extLst>
              <a:ext uri="{FF2B5EF4-FFF2-40B4-BE49-F238E27FC236}">
                <a16:creationId xmlns:a16="http://schemas.microsoft.com/office/drawing/2014/main" id="{4EC4F648-86BF-41AE-B1D7-3E406E864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1685618"/>
            <a:ext cx="5360462" cy="4462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44472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5576" y="488866"/>
            <a:ext cx="51648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B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and Gap of Bismuth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2CF10D-4564-44F8-A843-087F08536A74}"/>
              </a:ext>
            </a:extLst>
          </p:cNvPr>
          <p:cNvCxnSpPr>
            <a:cxnSpLocks/>
          </p:cNvCxnSpPr>
          <p:nvPr/>
        </p:nvCxnSpPr>
        <p:spPr>
          <a:xfrm>
            <a:off x="2643174" y="1142983"/>
            <a:ext cx="322497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>
            <a:extLst>
              <a:ext uri="{FF2B5EF4-FFF2-40B4-BE49-F238E27FC236}">
                <a16:creationId xmlns:a16="http://schemas.microsoft.com/office/drawing/2014/main" id="{11CA39C0-9322-44F9-A705-EC2D646FA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8847" y="2416875"/>
            <a:ext cx="3643338" cy="3787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A6FE6E66-3EF5-4322-84C7-532406BE1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3915" y="2443442"/>
            <a:ext cx="3593553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501003E-0C1D-44E7-8E9D-F68BFCC62BD9}"/>
              </a:ext>
            </a:extLst>
          </p:cNvPr>
          <p:cNvSpPr txBox="1"/>
          <p:nvPr/>
        </p:nvSpPr>
        <p:spPr>
          <a:xfrm>
            <a:off x="2051720" y="1616271"/>
            <a:ext cx="7092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b="1" dirty="0">
                <a:solidFill>
                  <a:srgbClr val="002060"/>
                </a:solidFill>
                <a:latin typeface="Segoe UI" pitchFamily="34" charset="0"/>
                <a:ea typeface="SJ소주1" pitchFamily="18" charset="-127"/>
                <a:cs typeface="Segoe UI" pitchFamily="34" charset="0"/>
              </a:rPr>
              <a:t>  </a:t>
            </a:r>
            <a:r>
              <a:rPr lang="en-US" altLang="ko-KR" sz="4400" dirty="0">
                <a:solidFill>
                  <a:srgbClr val="002060"/>
                </a:solidFill>
                <a:latin typeface="Segoe UI" pitchFamily="34" charset="0"/>
                <a:ea typeface="SJ소주1" pitchFamily="18" charset="-127"/>
                <a:cs typeface="Segoe UI" pitchFamily="34" charset="0"/>
              </a:rPr>
              <a:t>Pure                Thin Film</a:t>
            </a:r>
            <a:endParaRPr lang="en-US" altLang="ko-KR" sz="28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51999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5576" y="488866"/>
            <a:ext cx="51648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B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and Gap of Bismuth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2CF10D-4564-44F8-A843-087F08536A74}"/>
              </a:ext>
            </a:extLst>
          </p:cNvPr>
          <p:cNvCxnSpPr>
            <a:cxnSpLocks/>
          </p:cNvCxnSpPr>
          <p:nvPr/>
        </p:nvCxnSpPr>
        <p:spPr>
          <a:xfrm>
            <a:off x="2643174" y="1142983"/>
            <a:ext cx="322497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4" descr="Related image">
            <a:hlinkClick r:id="rId3"/>
            <a:extLst>
              <a:ext uri="{FF2B5EF4-FFF2-40B4-BE49-F238E27FC236}">
                <a16:creationId xmlns:a16="http://schemas.microsoft.com/office/drawing/2014/main" id="{CFBBAB0C-A746-4A82-9F02-878FBE0B9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797101"/>
            <a:ext cx="5164812" cy="3959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화살표: 오른쪽 2">
            <a:extLst>
              <a:ext uri="{FF2B5EF4-FFF2-40B4-BE49-F238E27FC236}">
                <a16:creationId xmlns:a16="http://schemas.microsoft.com/office/drawing/2014/main" id="{7F0F1084-201B-41C8-A799-D26CCB52DD36}"/>
              </a:ext>
            </a:extLst>
          </p:cNvPr>
          <p:cNvSpPr/>
          <p:nvPr/>
        </p:nvSpPr>
        <p:spPr>
          <a:xfrm>
            <a:off x="5344613" y="2600283"/>
            <a:ext cx="504056" cy="356941"/>
          </a:xfrm>
          <a:prstGeom prst="rightArrow">
            <a:avLst/>
          </a:prstGeom>
          <a:solidFill>
            <a:srgbClr val="2B45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화살표: 오른쪽 18">
            <a:extLst>
              <a:ext uri="{FF2B5EF4-FFF2-40B4-BE49-F238E27FC236}">
                <a16:creationId xmlns:a16="http://schemas.microsoft.com/office/drawing/2014/main" id="{C554DB41-77B6-46EC-9B20-7F89889D4C14}"/>
              </a:ext>
            </a:extLst>
          </p:cNvPr>
          <p:cNvSpPr/>
          <p:nvPr/>
        </p:nvSpPr>
        <p:spPr>
          <a:xfrm>
            <a:off x="5344613" y="4437112"/>
            <a:ext cx="504056" cy="356941"/>
          </a:xfrm>
          <a:prstGeom prst="rightArrow">
            <a:avLst/>
          </a:prstGeom>
          <a:solidFill>
            <a:srgbClr val="2B45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47FB08-791F-46EF-8040-28A55125C644}"/>
              </a:ext>
            </a:extLst>
          </p:cNvPr>
          <p:cNvSpPr txBox="1"/>
          <p:nvPr/>
        </p:nvSpPr>
        <p:spPr>
          <a:xfrm>
            <a:off x="5905702" y="2573113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Electron movement !!</a:t>
            </a:r>
            <a:endParaRPr lang="ko-KR" alt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9B9090-7408-4C02-BF2C-982A9218C430}"/>
              </a:ext>
            </a:extLst>
          </p:cNvPr>
          <p:cNvSpPr txBox="1"/>
          <p:nvPr/>
        </p:nvSpPr>
        <p:spPr>
          <a:xfrm>
            <a:off x="5868144" y="4427820"/>
            <a:ext cx="2828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Charge concentration !!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49042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7000">
                <a:schemeClr val="bg1"/>
              </a:gs>
              <a:gs pos="100000">
                <a:schemeClr val="bg1">
                  <a:lumMod val="65000"/>
                </a:schemeClr>
              </a:gs>
              <a:gs pos="1000">
                <a:schemeClr val="tx1">
                  <a:lumMod val="85000"/>
                  <a:lumOff val="15000"/>
                  <a:alpha val="6000"/>
                </a:schemeClr>
              </a:gs>
            </a:gsLst>
            <a:lin ang="18000000" scaled="0"/>
            <a:tileRect/>
          </a:gradFill>
          <a:ln>
            <a:noFill/>
          </a:ln>
          <a:effectLst>
            <a:outerShdw blurRad="1270000" dist="533400" algn="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 rot="10800000">
            <a:off x="0" y="0"/>
            <a:ext cx="1142976" cy="6858000"/>
          </a:xfrm>
          <a:prstGeom prst="rect">
            <a:avLst/>
          </a:prstGeom>
          <a:gradFill flip="none" rotWithShape="1">
            <a:gsLst>
              <a:gs pos="66000">
                <a:srgbClr val="002060"/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55576" y="488866"/>
            <a:ext cx="50141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T</a:t>
            </a:r>
            <a:r>
              <a:rPr lang="en-US" altLang="ko-KR" sz="4000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hin Film of Bismuth</a:t>
            </a:r>
            <a:endParaRPr lang="ko-KR" altLang="en-US" sz="4000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" name="그룹 46"/>
          <p:cNvGrpSpPr/>
          <p:nvPr/>
        </p:nvGrpSpPr>
        <p:grpSpPr>
          <a:xfrm>
            <a:off x="785786" y="1142983"/>
            <a:ext cx="1857388" cy="3"/>
            <a:chOff x="785786" y="1571609"/>
            <a:chExt cx="1857388" cy="3"/>
          </a:xfrm>
        </p:grpSpPr>
        <p:cxnSp>
          <p:nvCxnSpPr>
            <p:cNvPr id="13" name="직선 연결선 12"/>
            <p:cNvCxnSpPr/>
            <p:nvPr/>
          </p:nvCxnSpPr>
          <p:spPr>
            <a:xfrm rot="10800000" flipV="1">
              <a:off x="1142976" y="1571609"/>
              <a:ext cx="1500198" cy="1"/>
            </a:xfrm>
            <a:prstGeom prst="line">
              <a:avLst/>
            </a:prstGeom>
            <a:ln w="38100">
              <a:gradFill flip="none" rotWithShape="1">
                <a:gsLst>
                  <a:gs pos="15000">
                    <a:schemeClr val="bg1">
                      <a:lumMod val="95000"/>
                    </a:schemeClr>
                  </a:gs>
                  <a:gs pos="90000">
                    <a:srgbClr val="002060"/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10800000">
              <a:off x="785786" y="1571612"/>
              <a:ext cx="35719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E2CF10D-4564-44F8-A843-087F08536A74}"/>
              </a:ext>
            </a:extLst>
          </p:cNvPr>
          <p:cNvCxnSpPr>
            <a:cxnSpLocks/>
          </p:cNvCxnSpPr>
          <p:nvPr/>
        </p:nvCxnSpPr>
        <p:spPr>
          <a:xfrm>
            <a:off x="2643174" y="1142983"/>
            <a:ext cx="30089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>
            <a:extLst>
              <a:ext uri="{FF2B5EF4-FFF2-40B4-BE49-F238E27FC236}">
                <a16:creationId xmlns:a16="http://schemas.microsoft.com/office/drawing/2014/main" id="{E31ABA16-F8CB-4462-8BA9-7697707B2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9356" y="1767720"/>
            <a:ext cx="6948264" cy="4234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836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</Words>
  <Application>Microsoft Office PowerPoint</Application>
  <PresentationFormat>화면 슬라이드 쇼(4:3)</PresentationFormat>
  <Paragraphs>49</Paragraphs>
  <Slides>16</Slides>
  <Notes>16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0" baseType="lpstr">
      <vt:lpstr>Segoe UI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김승기</dc:creator>
  <cp:lastModifiedBy>상훈 심</cp:lastModifiedBy>
  <cp:revision>33</cp:revision>
  <dcterms:created xsi:type="dcterms:W3CDTF">2011-01-11T23:16:20Z</dcterms:created>
  <dcterms:modified xsi:type="dcterms:W3CDTF">2019-11-26T01:34:21Z</dcterms:modified>
</cp:coreProperties>
</file>